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22"/>
  </p:handoutMasterIdLst>
  <p:sldIdLst>
    <p:sldId id="273" r:id="rId3"/>
    <p:sldId id="257" r:id="rId4"/>
    <p:sldId id="258" r:id="rId5"/>
    <p:sldId id="259" r:id="rId6"/>
    <p:sldId id="274" r:id="rId7"/>
    <p:sldId id="300" r:id="rId9"/>
    <p:sldId id="272" r:id="rId10"/>
    <p:sldId id="275" r:id="rId11"/>
    <p:sldId id="276" r:id="rId12"/>
    <p:sldId id="277" r:id="rId13"/>
    <p:sldId id="288" r:id="rId14"/>
    <p:sldId id="278" r:id="rId15"/>
    <p:sldId id="290" r:id="rId16"/>
    <p:sldId id="289" r:id="rId17"/>
    <p:sldId id="280" r:id="rId18"/>
    <p:sldId id="271" r:id="rId19"/>
    <p:sldId id="312" r:id="rId20"/>
    <p:sldId id="29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6839"/>
    <a:srgbClr val="E0E2E4"/>
    <a:srgbClr val="F33401"/>
    <a:srgbClr val="FE5A28"/>
    <a:srgbClr val="DA2E00"/>
    <a:srgbClr val="FF3701"/>
    <a:srgbClr val="FF6839"/>
    <a:srgbClr val="5B9BD5"/>
    <a:srgbClr val="ED7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45634E-706A-4B84-AA1C-111029EEAC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45634E-706A-4B84-AA1C-111029EEAC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45634E-706A-4B84-AA1C-111029EEAC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9F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256665" y="5525770"/>
            <a:ext cx="5057140" cy="343535"/>
          </a:xfrm>
          <a:prstGeom prst="rect">
            <a:avLst/>
          </a:prstGeom>
          <a:solidFill>
            <a:srgbClr val="FF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257300" y="5097780"/>
            <a:ext cx="5057140" cy="343535"/>
          </a:xfrm>
          <a:prstGeom prst="rect">
            <a:avLst/>
          </a:prstGeom>
          <a:solidFill>
            <a:srgbClr val="FF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1257300" y="4671060"/>
            <a:ext cx="5057140" cy="343535"/>
          </a:xfrm>
          <a:prstGeom prst="rect">
            <a:avLst/>
          </a:prstGeom>
          <a:solidFill>
            <a:srgbClr val="FF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9432439" y="5214596"/>
            <a:ext cx="843424" cy="1031097"/>
            <a:chOff x="8753116" y="5544796"/>
            <a:chExt cx="843424" cy="1031097"/>
          </a:xfrm>
        </p:grpSpPr>
        <p:sp>
          <p:nvSpPr>
            <p:cNvPr id="4" name="矩形 3"/>
            <p:cNvSpPr/>
            <p:nvPr/>
          </p:nvSpPr>
          <p:spPr>
            <a:xfrm rot="2578601">
              <a:off x="8753116" y="5684248"/>
              <a:ext cx="554310"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036150" y="5544796"/>
              <a:ext cx="560390" cy="560390"/>
            </a:xfrm>
            <a:prstGeom prst="ellipse">
              <a:avLst/>
            </a:prstGeom>
            <a:gradFill>
              <a:gsLst>
                <a:gs pos="0">
                  <a:srgbClr val="FB6638"/>
                </a:gs>
                <a:gs pos="100000">
                  <a:srgbClr val="FC825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128290" y="4269837"/>
            <a:ext cx="830759" cy="1010488"/>
            <a:chOff x="9448967" y="4600037"/>
            <a:chExt cx="830759" cy="1010488"/>
          </a:xfrm>
        </p:grpSpPr>
        <p:sp>
          <p:nvSpPr>
            <p:cNvPr id="7" name="矩形 6"/>
            <p:cNvSpPr/>
            <p:nvPr/>
          </p:nvSpPr>
          <p:spPr>
            <a:xfrm rot="2578601">
              <a:off x="9448967" y="4718880"/>
              <a:ext cx="574424"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694032" y="4600037"/>
              <a:ext cx="585694" cy="585694"/>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748750" y="818205"/>
            <a:ext cx="3184649" cy="3286712"/>
            <a:chOff x="8069427" y="1148405"/>
            <a:chExt cx="3184649" cy="3286712"/>
          </a:xfrm>
        </p:grpSpPr>
        <p:sp>
          <p:nvSpPr>
            <p:cNvPr id="10" name="矩形 9"/>
            <p:cNvSpPr/>
            <p:nvPr/>
          </p:nvSpPr>
          <p:spPr>
            <a:xfrm rot="2578601">
              <a:off x="8069427" y="1940897"/>
              <a:ext cx="2389050"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871412" y="1148405"/>
              <a:ext cx="2382664" cy="2382664"/>
            </a:xfrm>
            <a:prstGeom prst="ellipse">
              <a:avLst/>
            </a:prstGeom>
            <a:solidFill>
              <a:srgbClr val="FB6638"/>
            </a:soli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940474" y="3316610"/>
            <a:ext cx="1610261" cy="1972001"/>
            <a:chOff x="7261151" y="3646810"/>
            <a:chExt cx="1610261" cy="1972001"/>
          </a:xfrm>
        </p:grpSpPr>
        <p:sp>
          <p:nvSpPr>
            <p:cNvPr id="13" name="矩形 12"/>
            <p:cNvSpPr/>
            <p:nvPr/>
          </p:nvSpPr>
          <p:spPr>
            <a:xfrm rot="2578601">
              <a:off x="7261151" y="3878376"/>
              <a:ext cx="1084442" cy="174043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84324" y="3646810"/>
              <a:ext cx="1087088" cy="1087088"/>
            </a:xfrm>
            <a:prstGeom prst="ellipse">
              <a:avLst/>
            </a:prstGeom>
            <a:gradFill>
              <a:gsLst>
                <a:gs pos="0">
                  <a:srgbClr val="FC825C"/>
                </a:gs>
                <a:gs pos="100000">
                  <a:srgbClr val="FB6638"/>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521660" y="1205461"/>
            <a:ext cx="2194152" cy="2830013"/>
            <a:chOff x="5750897" y="1773405"/>
            <a:chExt cx="2194152" cy="2830013"/>
          </a:xfrm>
        </p:grpSpPr>
        <p:sp>
          <p:nvSpPr>
            <p:cNvPr id="16" name="矩形 15"/>
            <p:cNvSpPr/>
            <p:nvPr/>
          </p:nvSpPr>
          <p:spPr>
            <a:xfrm rot="2578601">
              <a:off x="5750897" y="2109198"/>
              <a:ext cx="1347406"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96750" y="1773405"/>
              <a:ext cx="1348299" cy="1348299"/>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471924" y="3052996"/>
            <a:ext cx="6918960" cy="1106805"/>
          </a:xfrm>
          <a:prstGeom prst="rect">
            <a:avLst/>
          </a:prstGeom>
          <a:noFill/>
        </p:spPr>
        <p:txBody>
          <a:bodyPr wrap="none" rtlCol="0">
            <a:spAutoFit/>
          </a:bodyPr>
          <a:lstStyle/>
          <a:p>
            <a:r>
              <a:rPr lang="zh-CN" altLang="en-US" sz="66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rPr>
              <a:t>全新智慧分销模式</a:t>
            </a:r>
            <a:endParaRPr lang="zh-CN" altLang="en-US" sz="66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endParaRPr>
          </a:p>
        </p:txBody>
      </p:sp>
      <p:sp>
        <p:nvSpPr>
          <p:cNvPr id="35" name="文本框 34"/>
          <p:cNvSpPr txBox="1"/>
          <p:nvPr/>
        </p:nvSpPr>
        <p:spPr>
          <a:xfrm>
            <a:off x="1534933" y="4524639"/>
            <a:ext cx="4500880" cy="1383665"/>
          </a:xfrm>
          <a:prstGeom prst="rect">
            <a:avLst/>
          </a:prstGeom>
          <a:noFill/>
        </p:spPr>
        <p:txBody>
          <a:bodyPr wrap="none" rtlCol="0">
            <a:spAutoFit/>
          </a:bodyPr>
          <a:lstStyle/>
          <a:p>
            <a:pPr lvl="0" algn="ctr" fontAlgn="auto">
              <a:lnSpc>
                <a:spcPct val="200000"/>
              </a:lnSpc>
              <a:buClrTx/>
              <a:buSzTx/>
              <a:buFontTx/>
            </a:pPr>
            <a:r>
              <a:rPr lang="zh-CN" altLang="en-US" sz="1400" spc="300">
                <a:solidFill>
                  <a:schemeClr val="bg1"/>
                </a:solidFill>
                <a:uFillTx/>
                <a:sym typeface="+mn-ea"/>
              </a:rPr>
              <a:t>打破传统分销</a:t>
            </a:r>
            <a:r>
              <a:rPr lang="zh-CN" altLang="en-US" sz="1400" spc="300">
                <a:solidFill>
                  <a:schemeClr val="bg1"/>
                </a:solidFill>
                <a:uFillTx/>
                <a:sym typeface="+mn-ea"/>
              </a:rPr>
              <a:t>闭环</a:t>
            </a:r>
            <a:r>
              <a:rPr lang="zh-CN" altLang="en-US" sz="1400" spc="300">
                <a:solidFill>
                  <a:schemeClr val="bg1"/>
                </a:solidFill>
                <a:uFillTx/>
                <a:sym typeface="+mn-ea"/>
              </a:rPr>
              <a:t>，解除“永久绑定”关系</a:t>
            </a:r>
            <a:endParaRPr lang="zh-CN" altLang="en-US" sz="1400" spc="300">
              <a:solidFill>
                <a:schemeClr val="bg1"/>
              </a:solidFill>
              <a:uFillTx/>
              <a:sym typeface="+mn-ea"/>
            </a:endParaRPr>
          </a:p>
          <a:p>
            <a:pPr lvl="0" algn="ctr" fontAlgn="auto">
              <a:lnSpc>
                <a:spcPct val="200000"/>
              </a:lnSpc>
              <a:buClrTx/>
              <a:buSzTx/>
              <a:buFontTx/>
            </a:pPr>
            <a:r>
              <a:rPr lang="zh-CN" altLang="en-US" sz="1400" spc="300">
                <a:solidFill>
                  <a:schemeClr val="bg1"/>
                </a:solidFill>
                <a:uFillTx/>
                <a:sym typeface="+mn-ea"/>
              </a:rPr>
              <a:t>颠覆传统分销模式，打造个性化创新玩法</a:t>
            </a:r>
            <a:endParaRPr lang="zh-CN" altLang="en-US" sz="1400" spc="300">
              <a:solidFill>
                <a:schemeClr val="bg1"/>
              </a:solidFill>
              <a:uFillTx/>
              <a:sym typeface="+mn-ea"/>
            </a:endParaRPr>
          </a:p>
          <a:p>
            <a:pPr lvl="0" algn="ctr" fontAlgn="auto">
              <a:lnSpc>
                <a:spcPct val="200000"/>
              </a:lnSpc>
              <a:buClrTx/>
              <a:buSzTx/>
              <a:buFontTx/>
            </a:pPr>
            <a:r>
              <a:rPr lang="zh-CN" altLang="en-US" sz="1400" spc="300">
                <a:solidFill>
                  <a:schemeClr val="bg1"/>
                </a:solidFill>
                <a:uFillTx/>
                <a:sym typeface="+mn-ea"/>
              </a:rPr>
              <a:t>升级传统分销理念，让分销商主动提升竞争力</a:t>
            </a:r>
            <a:endParaRPr lang="zh-CN" altLang="en-US" sz="1400" spc="300">
              <a:solidFill>
                <a:schemeClr val="bg1"/>
              </a:solidFill>
              <a:uFillTx/>
              <a:sym typeface="+mn-ea"/>
            </a:endParaRPr>
          </a:p>
        </p:txBody>
      </p:sp>
      <p:pic>
        <p:nvPicPr>
          <p:cNvPr id="39" name="穿越星空">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040305" y="-1376346"/>
            <a:ext cx="609600" cy="609600"/>
          </a:xfrm>
          <a:prstGeom prst="rect">
            <a:avLst/>
          </a:prstGeom>
        </p:spPr>
      </p:pic>
      <p:pic>
        <p:nvPicPr>
          <p:cNvPr id="2" name="图片 1" descr="C:\Users\will\Desktop\办公\logo白色.pnglogo白色"/>
          <p:cNvPicPr>
            <a:picLocks noChangeAspect="1"/>
          </p:cNvPicPr>
          <p:nvPr/>
        </p:nvPicPr>
        <p:blipFill>
          <a:blip r:embed="rId4"/>
          <a:srcRect/>
          <a:stretch>
            <a:fillRect/>
          </a:stretch>
        </p:blipFill>
        <p:spPr>
          <a:xfrm>
            <a:off x="923290" y="288290"/>
            <a:ext cx="1817370" cy="530225"/>
          </a:xfrm>
          <a:prstGeom prst="rect">
            <a:avLst/>
          </a:prstGeom>
        </p:spPr>
      </p:pic>
      <p:sp>
        <p:nvSpPr>
          <p:cNvPr id="40" name="副标题 39"/>
          <p:cNvSpPr>
            <a:spLocks noGrp="1"/>
          </p:cNvSpPr>
          <p:nvPr>
            <p:ph type="subTitle" idx="1"/>
          </p:nvPr>
        </p:nvSpPr>
        <p:spPr>
          <a:xfrm>
            <a:off x="1151255" y="2530475"/>
            <a:ext cx="5560060" cy="429260"/>
          </a:xfrm>
        </p:spPr>
        <p:txBody>
          <a:bodyPr>
            <a:noAutofit/>
          </a:bodyPr>
          <a:p>
            <a:r>
              <a:rPr lang="zh-CN" altLang="en-US" sz="2000" b="1" spc="200">
                <a:solidFill>
                  <a:srgbClr val="FB6638"/>
                </a:solidFill>
                <a:uFillTx/>
                <a:latin typeface="微软雅黑" panose="020B0503020204020204" charset="-122"/>
                <a:ea typeface="微软雅黑" panose="020B0503020204020204" charset="-122"/>
                <a:cs typeface="微软雅黑" panose="020B0503020204020204" charset="-122"/>
              </a:rPr>
              <a:t>三重</a:t>
            </a:r>
            <a:r>
              <a:rPr lang="en-US" sz="2000" b="1" spc="200">
                <a:solidFill>
                  <a:srgbClr val="FB6638"/>
                </a:solidFill>
                <a:uFillTx/>
                <a:latin typeface="微软雅黑" panose="020B0503020204020204" charset="-122"/>
                <a:ea typeface="微软雅黑" panose="020B0503020204020204" charset="-122"/>
                <a:cs typeface="微软雅黑" panose="020B0503020204020204" charset="-122"/>
              </a:rPr>
              <a:t>buff</a:t>
            </a:r>
            <a:r>
              <a:rPr lang="zh-CN" altLang="en-US" sz="2000" b="1" spc="200">
                <a:solidFill>
                  <a:srgbClr val="FB6638"/>
                </a:solidFill>
                <a:uFillTx/>
                <a:latin typeface="微软雅黑" panose="020B0503020204020204" charset="-122"/>
                <a:ea typeface="微软雅黑" panose="020B0503020204020204" charset="-122"/>
                <a:cs typeface="微软雅黑" panose="020B0503020204020204" charset="-122"/>
              </a:rPr>
              <a:t>模式加持</a:t>
            </a:r>
            <a:r>
              <a:rPr lang="en-US" altLang="zh-CN" sz="2000" b="1" spc="200">
                <a:solidFill>
                  <a:srgbClr val="FB6638"/>
                </a:solidFill>
                <a:uFillTx/>
                <a:latin typeface="微软雅黑" panose="020B0503020204020204" charset="-122"/>
                <a:ea typeface="微软雅黑" panose="020B0503020204020204" charset="-122"/>
                <a:cs typeface="微软雅黑" panose="020B0503020204020204" charset="-122"/>
              </a:rPr>
              <a:t> </a:t>
            </a:r>
            <a:r>
              <a:rPr lang="zh-CN" altLang="en-US" sz="2000" b="1" spc="200">
                <a:solidFill>
                  <a:srgbClr val="FB6638"/>
                </a:solidFill>
                <a:uFillTx/>
                <a:latin typeface="微软雅黑" panose="020B0503020204020204" charset="-122"/>
                <a:ea typeface="微软雅黑" panose="020B0503020204020204" charset="-122"/>
                <a:cs typeface="微软雅黑" panose="020B0503020204020204" charset="-122"/>
              </a:rPr>
              <a:t>助您快速引爆销量</a:t>
            </a:r>
            <a:endParaRPr lang="zh-CN" altLang="en-US" sz="2000" b="1" spc="200">
              <a:solidFill>
                <a:srgbClr val="FB6638"/>
              </a:solidFill>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0-#ppt_w/2"/>
                                          </p:val>
                                        </p:tav>
                                        <p:tav tm="100000">
                                          <p:val>
                                            <p:strVal val="#ppt_x"/>
                                          </p:val>
                                        </p:tav>
                                      </p:tavLst>
                                    </p:anim>
                                    <p:anim calcmode="lin" valueType="num">
                                      <p:cBhvr additive="base">
                                        <p:cTn id="24" dur="750" fill="hold"/>
                                        <p:tgtEl>
                                          <p:spTgt spid="3"/>
                                        </p:tgtEl>
                                        <p:attrNameLst>
                                          <p:attrName>ppt_y</p:attrName>
                                        </p:attrNameLst>
                                      </p:cBhvr>
                                      <p:tavLst>
                                        <p:tav tm="0">
                                          <p:val>
                                            <p:strVal val="1+#ppt_h/2"/>
                                          </p:val>
                                        </p:tav>
                                        <p:tav tm="100000">
                                          <p:val>
                                            <p:strVal val="#ppt_y"/>
                                          </p:val>
                                        </p:tav>
                                      </p:tavLst>
                                    </p:anim>
                                  </p:childTnLst>
                                </p:cTn>
                              </p:par>
                              <p:par>
                                <p:cTn id="25" presetID="41" presetClass="entr" presetSubtype="0" fill="hold" grpId="0" nodeType="withEffect">
                                  <p:stCondLst>
                                    <p:cond delay="750"/>
                                  </p:stCondLst>
                                  <p:iterate type="lt">
                                    <p:tmPct val="10000"/>
                                  </p:iterate>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4"/>
                                        </p:tgtEl>
                                        <p:attrNameLst>
                                          <p:attrName>ppt_y</p:attrName>
                                        </p:attrNameLst>
                                      </p:cBhvr>
                                      <p:tavLst>
                                        <p:tav tm="0">
                                          <p:val>
                                            <p:strVal val="#ppt_y"/>
                                          </p:val>
                                        </p:tav>
                                        <p:tav tm="100000">
                                          <p:val>
                                            <p:strVal val="#ppt_y"/>
                                          </p:val>
                                        </p:tav>
                                      </p:tavLst>
                                    </p:anim>
                                    <p:anim calcmode="lin" valueType="num">
                                      <p:cBhvr>
                                        <p:cTn id="2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4"/>
                                        </p:tgtEl>
                                      </p:cBhvr>
                                    </p:animEffect>
                                  </p:childTnLst>
                                </p:cTn>
                              </p:par>
                              <p:par>
                                <p:cTn id="32" presetID="47" presetClass="entr" presetSubtype="0" fill="hold" grpId="0" nodeType="withEffect">
                                  <p:stCondLst>
                                    <p:cond delay="17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250"/>
                                        <p:tgtEl>
                                          <p:spTgt spid="35"/>
                                        </p:tgtEl>
                                      </p:cBhvr>
                                    </p:animEffect>
                                    <p:anim calcmode="lin" valueType="num">
                                      <p:cBhvr>
                                        <p:cTn id="35" dur="1250" fill="hold"/>
                                        <p:tgtEl>
                                          <p:spTgt spid="35"/>
                                        </p:tgtEl>
                                        <p:attrNameLst>
                                          <p:attrName>ppt_x</p:attrName>
                                        </p:attrNameLst>
                                      </p:cBhvr>
                                      <p:tavLst>
                                        <p:tav tm="0">
                                          <p:val>
                                            <p:strVal val="#ppt_x"/>
                                          </p:val>
                                        </p:tav>
                                        <p:tav tm="100000">
                                          <p:val>
                                            <p:strVal val="#ppt_x"/>
                                          </p:val>
                                        </p:tav>
                                      </p:tavLst>
                                    </p:anim>
                                    <p:anim calcmode="lin" valueType="num">
                                      <p:cBhvr>
                                        <p:cTn id="36" dur="1250" fill="hold"/>
                                        <p:tgtEl>
                                          <p:spTgt spid="35"/>
                                        </p:tgtEl>
                                        <p:attrNameLst>
                                          <p:attrName>ppt_y</p:attrName>
                                        </p:attrNameLst>
                                      </p:cBhvr>
                                      <p:tavLst>
                                        <p:tav tm="0">
                                          <p:val>
                                            <p:strVal val="#ppt_y-.1"/>
                                          </p:val>
                                        </p:tav>
                                        <p:tav tm="100000">
                                          <p:val>
                                            <p:strVal val="#ppt_y"/>
                                          </p:val>
                                        </p:tav>
                                      </p:tavLst>
                                    </p:anim>
                                  </p:childTnLst>
                                </p:cTn>
                              </p:par>
                              <p:par>
                                <p:cTn id="37" presetID="1" presetClass="mediacall" presetSubtype="0" fill="hold" nodeType="withEffect">
                                  <p:stCondLst>
                                    <p:cond delay="0"/>
                                  </p:stCondLst>
                                  <p:childTnLst>
                                    <p:cmd type="call" cmd="playFrom(0.0)">
                                      <p:cBhvr>
                                        <p:cTn id="38"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39"/>
                </p:tgtEl>
              </p:cMediaNode>
            </p:audio>
          </p:childTnLst>
        </p:cTn>
      </p:par>
    </p:tnLst>
    <p:bldLst>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84860" y="1446530"/>
            <a:ext cx="2728595"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821690" y="1459865"/>
            <a:ext cx="2595880" cy="368300"/>
          </a:xfrm>
          <a:prstGeom prst="rect">
            <a:avLst/>
          </a:prstGeom>
          <a:noFill/>
        </p:spPr>
        <p:txBody>
          <a:bodyPr wrap="none" rtlCol="0">
            <a:spAutoFit/>
          </a:bodyPr>
          <a:p>
            <a:r>
              <a:rPr lang="zh-CN" altLang="en-US" b="1" spc="100">
                <a:solidFill>
                  <a:schemeClr val="bg1"/>
                </a:solidFill>
                <a:uFillTx/>
              </a:rPr>
              <a:t>当超过设定的保护期后</a:t>
            </a:r>
            <a:endParaRPr lang="zh-CN" altLang="en-US" b="1" spc="100">
              <a:solidFill>
                <a:schemeClr val="bg1"/>
              </a:solidFill>
              <a:uFillTx/>
            </a:endParaRPr>
          </a:p>
        </p:txBody>
      </p:sp>
      <p:sp>
        <p:nvSpPr>
          <p:cNvPr id="3" name="椭圆 2"/>
          <p:cNvSpPr/>
          <p:nvPr/>
        </p:nvSpPr>
        <p:spPr>
          <a:xfrm>
            <a:off x="881380" y="2391410"/>
            <a:ext cx="584200" cy="558800"/>
          </a:xfrm>
          <a:prstGeom prst="ellips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4" name="文本框 3"/>
          <p:cNvSpPr txBox="1"/>
          <p:nvPr/>
        </p:nvSpPr>
        <p:spPr>
          <a:xfrm>
            <a:off x="966470" y="2348230"/>
            <a:ext cx="414655" cy="645160"/>
          </a:xfrm>
          <a:prstGeom prst="rect">
            <a:avLst/>
          </a:prstGeom>
          <a:noFill/>
        </p:spPr>
        <p:txBody>
          <a:bodyPr wrap="none" rtlCol="0">
            <a:spAutoFit/>
          </a:bodyPr>
          <a:p>
            <a:r>
              <a:rPr lang="en-US" altLang="zh-CN" sz="3600" b="1">
                <a:solidFill>
                  <a:schemeClr val="bg1"/>
                </a:solidFill>
              </a:rPr>
              <a:t>1</a:t>
            </a:r>
            <a:endParaRPr lang="en-US" altLang="zh-CN" sz="3600" b="1">
              <a:solidFill>
                <a:schemeClr val="bg1"/>
              </a:solidFill>
            </a:endParaRPr>
          </a:p>
        </p:txBody>
      </p:sp>
      <p:sp>
        <p:nvSpPr>
          <p:cNvPr id="5" name="文本框 4"/>
          <p:cNvSpPr txBox="1"/>
          <p:nvPr/>
        </p:nvSpPr>
        <p:spPr>
          <a:xfrm>
            <a:off x="1583690" y="2391410"/>
            <a:ext cx="1148080" cy="337185"/>
          </a:xfrm>
          <a:prstGeom prst="rect">
            <a:avLst/>
          </a:prstGeom>
          <a:noFill/>
        </p:spPr>
        <p:txBody>
          <a:bodyPr wrap="none" rtlCol="0">
            <a:spAutoFit/>
          </a:bodyPr>
          <a:p>
            <a:pPr algn="l"/>
            <a:r>
              <a:rPr lang="zh-CN" altLang="en-US" sz="1600" b="1" spc="300">
                <a:solidFill>
                  <a:schemeClr val="tx1"/>
                </a:solidFill>
                <a:uFillTx/>
                <a:sym typeface="+mn-ea"/>
              </a:rPr>
              <a:t>保持关系</a:t>
            </a:r>
            <a:endParaRPr lang="zh-CN" altLang="en-US" sz="1600" b="1" spc="300">
              <a:solidFill>
                <a:schemeClr val="tx1"/>
              </a:solidFill>
              <a:uFillTx/>
              <a:sym typeface="+mn-ea"/>
            </a:endParaRPr>
          </a:p>
        </p:txBody>
      </p:sp>
      <p:sp>
        <p:nvSpPr>
          <p:cNvPr id="6" name="文本框 5"/>
          <p:cNvSpPr txBox="1"/>
          <p:nvPr/>
        </p:nvSpPr>
        <p:spPr>
          <a:xfrm>
            <a:off x="1583690" y="2726690"/>
            <a:ext cx="8628380" cy="337185"/>
          </a:xfrm>
          <a:prstGeom prst="rect">
            <a:avLst/>
          </a:prstGeom>
          <a:noFill/>
        </p:spPr>
        <p:txBody>
          <a:bodyPr wrap="none" rtlCol="0">
            <a:spAutoFit/>
          </a:bodyPr>
          <a:p>
            <a:pPr algn="l"/>
            <a:r>
              <a:rPr lang="zh-CN" altLang="en-US" sz="1600" spc="300">
                <a:solidFill>
                  <a:schemeClr val="tx1"/>
                </a:solidFill>
                <a:uFillTx/>
                <a:sym typeface="+mn-ea"/>
              </a:rPr>
              <a:t>不自动解除绑定，下线仍然为当前分销商产生佣金，直到下线与其他分销商绑定</a:t>
            </a:r>
            <a:endParaRPr lang="zh-CN" altLang="en-US" sz="1600" spc="300">
              <a:solidFill>
                <a:schemeClr val="tx1"/>
              </a:solidFill>
              <a:uFillTx/>
              <a:sym typeface="+mn-ea"/>
            </a:endParaRPr>
          </a:p>
        </p:txBody>
      </p:sp>
      <p:sp>
        <p:nvSpPr>
          <p:cNvPr id="7" name="椭圆 6"/>
          <p:cNvSpPr/>
          <p:nvPr/>
        </p:nvSpPr>
        <p:spPr>
          <a:xfrm>
            <a:off x="881380" y="3632835"/>
            <a:ext cx="584200" cy="558800"/>
          </a:xfrm>
          <a:prstGeom prst="ellips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文本框 7"/>
          <p:cNvSpPr txBox="1"/>
          <p:nvPr/>
        </p:nvSpPr>
        <p:spPr>
          <a:xfrm>
            <a:off x="965835" y="3589655"/>
            <a:ext cx="414655" cy="645160"/>
          </a:xfrm>
          <a:prstGeom prst="rect">
            <a:avLst/>
          </a:prstGeom>
          <a:noFill/>
        </p:spPr>
        <p:txBody>
          <a:bodyPr wrap="none" rtlCol="0">
            <a:spAutoFit/>
          </a:bodyPr>
          <a:p>
            <a:r>
              <a:rPr lang="en-US" altLang="zh-CN" sz="3600" b="1">
                <a:solidFill>
                  <a:schemeClr val="bg1"/>
                </a:solidFill>
              </a:rPr>
              <a:t>2</a:t>
            </a:r>
            <a:endParaRPr lang="en-US" altLang="zh-CN" sz="3600" b="1">
              <a:solidFill>
                <a:schemeClr val="bg1"/>
              </a:solidFill>
            </a:endParaRPr>
          </a:p>
        </p:txBody>
      </p:sp>
      <p:sp>
        <p:nvSpPr>
          <p:cNvPr id="9" name="文本框 8"/>
          <p:cNvSpPr txBox="1"/>
          <p:nvPr/>
        </p:nvSpPr>
        <p:spPr>
          <a:xfrm>
            <a:off x="1583690" y="3632835"/>
            <a:ext cx="1071880" cy="337185"/>
          </a:xfrm>
          <a:prstGeom prst="rect">
            <a:avLst/>
          </a:prstGeom>
          <a:noFill/>
        </p:spPr>
        <p:txBody>
          <a:bodyPr wrap="none" rtlCol="0">
            <a:spAutoFit/>
          </a:bodyPr>
          <a:p>
            <a:pPr lvl="0" algn="l">
              <a:buClrTx/>
              <a:buSzTx/>
              <a:buFontTx/>
            </a:pPr>
            <a:r>
              <a:rPr lang="zh-CN" altLang="en-US" sz="1600" b="1" spc="300">
                <a:uFillTx/>
                <a:sym typeface="+mn-ea"/>
              </a:rPr>
              <a:t>解除</a:t>
            </a:r>
            <a:r>
              <a:rPr lang="zh-CN" altLang="en-US" sz="1600" b="1" spc="300">
                <a:uFillTx/>
                <a:sym typeface="+mn-ea"/>
              </a:rPr>
              <a:t>关系</a:t>
            </a:r>
            <a:endParaRPr lang="zh-CN" altLang="en-US" sz="1600" b="1" spc="300">
              <a:uFillTx/>
              <a:sym typeface="+mn-ea"/>
            </a:endParaRPr>
          </a:p>
        </p:txBody>
      </p:sp>
      <p:sp>
        <p:nvSpPr>
          <p:cNvPr id="10" name="文本框 9"/>
          <p:cNvSpPr txBox="1"/>
          <p:nvPr/>
        </p:nvSpPr>
        <p:spPr>
          <a:xfrm>
            <a:off x="1583690" y="3968115"/>
            <a:ext cx="9110980" cy="337185"/>
          </a:xfrm>
          <a:prstGeom prst="rect">
            <a:avLst/>
          </a:prstGeom>
          <a:noFill/>
        </p:spPr>
        <p:txBody>
          <a:bodyPr wrap="none" rtlCol="0">
            <a:spAutoFit/>
          </a:bodyPr>
          <a:p>
            <a:pPr algn="l">
              <a:buClrTx/>
              <a:buSzTx/>
              <a:buFontTx/>
            </a:pPr>
            <a:r>
              <a:rPr lang="zh-CN" altLang="en-US" sz="1600" spc="300">
                <a:uFillTx/>
              </a:rPr>
              <a:t>自动解除绑定，下线不再继续为当前分销商产生佣金，下线可与其他分销商绑定关系</a:t>
            </a:r>
            <a:endParaRPr lang="zh-CN" altLang="en-US" sz="1600" spc="300">
              <a:uFillTx/>
            </a:endParaRPr>
          </a:p>
        </p:txBody>
      </p:sp>
      <p:sp>
        <p:nvSpPr>
          <p:cNvPr id="12" name="文本框 11"/>
          <p:cNvSpPr txBox="1"/>
          <p:nvPr/>
        </p:nvSpPr>
        <p:spPr>
          <a:xfrm>
            <a:off x="881380" y="4831080"/>
            <a:ext cx="3230880" cy="275590"/>
          </a:xfrm>
          <a:prstGeom prst="rect">
            <a:avLst/>
          </a:prstGeom>
          <a:noFill/>
        </p:spPr>
        <p:txBody>
          <a:bodyPr wrap="none" rtlCol="0">
            <a:spAutoFit/>
          </a:bodyPr>
          <a:p>
            <a:pPr lvl="0" algn="l">
              <a:buClrTx/>
              <a:buSzTx/>
              <a:buFontTx/>
            </a:pPr>
            <a:r>
              <a:rPr lang="zh-CN" altLang="en-US" sz="1200" u="sng" spc="300">
                <a:solidFill>
                  <a:schemeClr val="tx1">
                    <a:lumMod val="75000"/>
                    <a:lumOff val="25000"/>
                  </a:schemeClr>
                </a:solidFill>
                <a:uFillTx/>
                <a:sym typeface="+mn-ea"/>
              </a:rPr>
              <a:t>保护期天数可在后台进行自定义设置</a:t>
            </a:r>
            <a:endParaRPr lang="zh-CN" altLang="en-US" sz="1200" u="sng" spc="300">
              <a:solidFill>
                <a:schemeClr val="tx1">
                  <a:lumMod val="75000"/>
                  <a:lumOff val="25000"/>
                </a:schemeClr>
              </a:solidFill>
              <a:uFillTx/>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27075" y="2053590"/>
            <a:ext cx="5970270" cy="829945"/>
          </a:xfrm>
          <a:prstGeom prst="rect">
            <a:avLst/>
          </a:prstGeom>
          <a:noFill/>
        </p:spPr>
        <p:txBody>
          <a:bodyPr wrap="square" rtlCol="0">
            <a:spAutoFit/>
          </a:bodyPr>
          <a:p>
            <a:pPr lvl="0" algn="l" fontAlgn="auto">
              <a:lnSpc>
                <a:spcPct val="150000"/>
              </a:lnSpc>
              <a:buClrTx/>
              <a:buSzTx/>
              <a:buFontTx/>
            </a:pPr>
            <a:r>
              <a:rPr lang="zh-CN" altLang="en-US" sz="1600" spc="300">
                <a:uFillTx/>
                <a:sym typeface="+mn-ea"/>
              </a:rPr>
              <a:t>王总是一家线上日用品商城的老板，</a:t>
            </a:r>
            <a:r>
              <a:rPr lang="zh-CN" altLang="en-US" sz="1600" spc="300">
                <a:uFillTx/>
                <a:sym typeface="+mn-ea"/>
              </a:rPr>
              <a:t>以分销模式进行经营，开业前期快速积累了不少分销商和下线。</a:t>
            </a:r>
            <a:endParaRPr lang="zh-CN" altLang="en-US" sz="1600" spc="300">
              <a:uFillTx/>
              <a:sym typeface="+mn-ea"/>
            </a:endParaRPr>
          </a:p>
        </p:txBody>
      </p:sp>
      <p:sp>
        <p:nvSpPr>
          <p:cNvPr id="6" name="文本框 5"/>
          <p:cNvSpPr txBox="1"/>
          <p:nvPr/>
        </p:nvSpPr>
        <p:spPr>
          <a:xfrm>
            <a:off x="767715" y="3097530"/>
            <a:ext cx="5929630" cy="1198880"/>
          </a:xfrm>
          <a:prstGeom prst="rect">
            <a:avLst/>
          </a:prstGeom>
          <a:noFill/>
        </p:spPr>
        <p:txBody>
          <a:bodyPr wrap="square" rtlCol="0">
            <a:spAutoFit/>
          </a:bodyPr>
          <a:p>
            <a:pPr lvl="0" algn="l">
              <a:lnSpc>
                <a:spcPct val="150000"/>
              </a:lnSpc>
              <a:buClrTx/>
              <a:buSzTx/>
              <a:buFontTx/>
            </a:pPr>
            <a:r>
              <a:rPr lang="zh-CN" altLang="en-US" sz="1600" spc="300">
                <a:uFillTx/>
                <a:sym typeface="+mn-ea"/>
              </a:rPr>
              <a:t>由于绑定上下线关系后就无法更改，渐渐的很多分销商安于现状，不再主动维护旧下线，也没有动力拓展新下线。</a:t>
            </a:r>
            <a:endParaRPr lang="zh-CN" altLang="en-US" sz="1600" spc="300">
              <a:uFillTx/>
              <a:sym typeface="+mn-ea"/>
            </a:endParaRPr>
          </a:p>
        </p:txBody>
      </p:sp>
      <p:sp>
        <p:nvSpPr>
          <p:cNvPr id="7" name="文本框 6"/>
          <p:cNvSpPr txBox="1"/>
          <p:nvPr/>
        </p:nvSpPr>
        <p:spPr>
          <a:xfrm>
            <a:off x="727075" y="4537075"/>
            <a:ext cx="5970270" cy="1568450"/>
          </a:xfrm>
          <a:prstGeom prst="rect">
            <a:avLst/>
          </a:prstGeom>
          <a:noFill/>
        </p:spPr>
        <p:txBody>
          <a:bodyPr wrap="square" rtlCol="0">
            <a:spAutoFit/>
          </a:bodyPr>
          <a:p>
            <a:pPr lvl="0" algn="l">
              <a:lnSpc>
                <a:spcPct val="150000"/>
              </a:lnSpc>
              <a:buClrTx/>
              <a:buSzTx/>
              <a:buFontTx/>
            </a:pPr>
            <a:r>
              <a:rPr lang="zh-CN" altLang="en-US" sz="1600" spc="300">
                <a:uFillTx/>
                <a:sym typeface="+mn-ea"/>
              </a:rPr>
              <a:t>使用分销竞争模式后，</a:t>
            </a:r>
            <a:r>
              <a:rPr lang="zh-CN" altLang="en-US" sz="1600" b="1" spc="300">
                <a:solidFill>
                  <a:srgbClr val="FE6839"/>
                </a:solidFill>
                <a:uFillTx/>
                <a:sym typeface="+mn-ea"/>
              </a:rPr>
              <a:t>分销商开始有了危机意识，发现</a:t>
            </a:r>
            <a:r>
              <a:rPr lang="zh-CN" altLang="en-US" sz="1600" b="1" spc="300">
                <a:solidFill>
                  <a:srgbClr val="FE6839"/>
                </a:solidFill>
                <a:uFillTx/>
                <a:sym typeface="+mn-ea"/>
              </a:rPr>
              <a:t>不能再继续“吃老本”，</a:t>
            </a:r>
            <a:r>
              <a:rPr lang="zh-CN" altLang="en-US" sz="1600" b="1" spc="300">
                <a:solidFill>
                  <a:srgbClr val="FE6839"/>
                </a:solidFill>
                <a:uFillTx/>
                <a:sym typeface="+mn-ea"/>
              </a:rPr>
              <a:t>积极性明显提高，有竞争力的分销商主动</a:t>
            </a:r>
            <a:r>
              <a:rPr lang="en-US" altLang="zh-CN" sz="1600" b="1" spc="300">
                <a:solidFill>
                  <a:srgbClr val="FE6839"/>
                </a:solidFill>
                <a:uFillTx/>
                <a:sym typeface="+mn-ea"/>
              </a:rPr>
              <a:t>“</a:t>
            </a:r>
            <a:r>
              <a:rPr lang="zh-CN" altLang="en-US" sz="1600" b="1" spc="300">
                <a:solidFill>
                  <a:srgbClr val="FE6839"/>
                </a:solidFill>
                <a:uFillTx/>
                <a:sym typeface="+mn-ea"/>
              </a:rPr>
              <a:t>抢客</a:t>
            </a:r>
            <a:r>
              <a:rPr lang="en-US" altLang="zh-CN" sz="1600" b="1" spc="300">
                <a:solidFill>
                  <a:srgbClr val="FE6839"/>
                </a:solidFill>
                <a:uFillTx/>
                <a:sym typeface="+mn-ea"/>
              </a:rPr>
              <a:t>”</a:t>
            </a:r>
            <a:r>
              <a:rPr lang="zh-CN" altLang="en-US" sz="1600" spc="300">
                <a:uFillTx/>
                <a:sym typeface="+mn-ea"/>
              </a:rPr>
              <a:t>，拉动更多优质会员成为下线，提高了转化率和复购率。</a:t>
            </a:r>
            <a:endParaRPr lang="zh-CN" altLang="en-US" sz="1600" spc="300">
              <a:uFillTx/>
              <a:sym typeface="+mn-ea"/>
            </a:endParaRPr>
          </a:p>
        </p:txBody>
      </p:sp>
      <p:pic>
        <p:nvPicPr>
          <p:cNvPr id="8" name="图片 7"/>
          <p:cNvPicPr>
            <a:picLocks noChangeAspect="1"/>
          </p:cNvPicPr>
          <p:nvPr/>
        </p:nvPicPr>
        <p:blipFill>
          <a:blip r:embed="rId1"/>
          <a:stretch>
            <a:fillRect/>
          </a:stretch>
        </p:blipFill>
        <p:spPr>
          <a:xfrm>
            <a:off x="6780530" y="2512695"/>
            <a:ext cx="5160645" cy="2980690"/>
          </a:xfrm>
          <a:prstGeom prst="rect">
            <a:avLst/>
          </a:prstGeom>
        </p:spPr>
      </p:pic>
      <p:sp>
        <p:nvSpPr>
          <p:cNvPr id="16" name="圆角矩形 15"/>
          <p:cNvSpPr/>
          <p:nvPr/>
        </p:nvSpPr>
        <p:spPr>
          <a:xfrm>
            <a:off x="784860" y="1446530"/>
            <a:ext cx="2134870"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805815" y="1459865"/>
            <a:ext cx="2113280" cy="368300"/>
          </a:xfrm>
          <a:prstGeom prst="rect">
            <a:avLst/>
          </a:prstGeom>
          <a:noFill/>
        </p:spPr>
        <p:txBody>
          <a:bodyPr wrap="none" rtlCol="0">
            <a:spAutoFit/>
          </a:bodyPr>
          <a:p>
            <a:r>
              <a:rPr lang="zh-CN" altLang="en-US" b="1" spc="100">
                <a:solidFill>
                  <a:schemeClr val="bg1"/>
                </a:solidFill>
                <a:uFillTx/>
              </a:rPr>
              <a:t>竞争模式场景案例</a:t>
            </a:r>
            <a:endParaRPr lang="zh-CN" altLang="en-US" b="1" spc="100">
              <a:solidFill>
                <a:schemeClr val="bg1"/>
              </a:solidFill>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087452" y="1637223"/>
            <a:ext cx="843424" cy="1031097"/>
            <a:chOff x="8753116" y="5544796"/>
            <a:chExt cx="843424" cy="1031097"/>
          </a:xfrm>
        </p:grpSpPr>
        <p:sp>
          <p:nvSpPr>
            <p:cNvPr id="26" name="矩形 25"/>
            <p:cNvSpPr/>
            <p:nvPr/>
          </p:nvSpPr>
          <p:spPr>
            <a:xfrm rot="2578601">
              <a:off x="8753116" y="5684248"/>
              <a:ext cx="554310"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036150" y="5544796"/>
              <a:ext cx="560390" cy="560390"/>
            </a:xfrm>
            <a:prstGeom prst="ellipse">
              <a:avLst/>
            </a:prstGeom>
            <a:gradFill>
              <a:gsLst>
                <a:gs pos="0">
                  <a:srgbClr val="FE6F43"/>
                </a:gs>
                <a:gs pos="100000">
                  <a:srgbClr val="FC825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324039" y="5271763"/>
            <a:ext cx="1011983" cy="1230919"/>
            <a:chOff x="9448967" y="4600037"/>
            <a:chExt cx="830759" cy="1010488"/>
          </a:xfrm>
        </p:grpSpPr>
        <p:sp>
          <p:nvSpPr>
            <p:cNvPr id="29" name="矩形 28"/>
            <p:cNvSpPr/>
            <p:nvPr/>
          </p:nvSpPr>
          <p:spPr>
            <a:xfrm rot="2578601">
              <a:off x="9448967" y="4718880"/>
              <a:ext cx="574424"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694032" y="4600037"/>
              <a:ext cx="585694" cy="585694"/>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290219" y="2728537"/>
            <a:ext cx="2663016" cy="2748362"/>
            <a:chOff x="8069427" y="1148405"/>
            <a:chExt cx="3184649" cy="3286712"/>
          </a:xfrm>
        </p:grpSpPr>
        <p:sp>
          <p:nvSpPr>
            <p:cNvPr id="55" name="矩形 54"/>
            <p:cNvSpPr/>
            <p:nvPr/>
          </p:nvSpPr>
          <p:spPr>
            <a:xfrm rot="2578601">
              <a:off x="8069427" y="1940897"/>
              <a:ext cx="2389050"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871412" y="1148405"/>
              <a:ext cx="2382664" cy="2382664"/>
            </a:xfrm>
            <a:prstGeom prst="ellipse">
              <a:avLst/>
            </a:prstGeom>
            <a:gradFill>
              <a:gsLst>
                <a:gs pos="0">
                  <a:srgbClr val="FE6839"/>
                </a:gs>
                <a:gs pos="100000">
                  <a:srgbClr val="FE764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effectLst>
                    <a:outerShdw blurRad="38100" dist="38100" dir="2700000" algn="tl">
                      <a:srgbClr val="000000">
                        <a:alpha val="43137"/>
                      </a:srgbClr>
                    </a:outerShdw>
                  </a:effectLst>
                  <a:latin typeface="Impact" panose="020B0806030902050204" pitchFamily="34" charset="0"/>
                </a:rPr>
                <a:t>03</a:t>
              </a:r>
              <a:endParaRPr lang="zh-CN" altLang="en-US" sz="5400" dirty="0">
                <a:effectLst>
                  <a:outerShdw blurRad="38100" dist="38100" dir="2700000" algn="tl">
                    <a:srgbClr val="000000">
                      <a:alpha val="43137"/>
                    </a:srgbClr>
                  </a:outerShdw>
                </a:effectLst>
                <a:latin typeface="Impact" panose="020B0806030902050204" pitchFamily="34" charset="0"/>
              </a:endParaRPr>
            </a:p>
          </p:txBody>
        </p:sp>
      </p:grpSp>
      <p:grpSp>
        <p:nvGrpSpPr>
          <p:cNvPr id="57" name="组合 56"/>
          <p:cNvGrpSpPr/>
          <p:nvPr/>
        </p:nvGrpSpPr>
        <p:grpSpPr>
          <a:xfrm>
            <a:off x="710592" y="1502392"/>
            <a:ext cx="1957496" cy="2524774"/>
            <a:chOff x="5750897" y="1773405"/>
            <a:chExt cx="2194152" cy="2830013"/>
          </a:xfrm>
        </p:grpSpPr>
        <p:sp>
          <p:nvSpPr>
            <p:cNvPr id="58" name="矩形 57"/>
            <p:cNvSpPr/>
            <p:nvPr/>
          </p:nvSpPr>
          <p:spPr>
            <a:xfrm rot="2578601">
              <a:off x="5750897" y="2109198"/>
              <a:ext cx="1347406"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596750" y="1773405"/>
              <a:ext cx="1348299" cy="1348299"/>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6060342" y="2647746"/>
            <a:ext cx="3243580" cy="1014730"/>
          </a:xfrm>
          <a:prstGeom prst="rect">
            <a:avLst/>
          </a:prstGeom>
          <a:noFill/>
        </p:spPr>
        <p:txBody>
          <a:bodyPr wrap="none" rtlCol="0">
            <a:spAutoFit/>
          </a:bodyPr>
          <a:lstStyle/>
          <a:p>
            <a:r>
              <a:rPr lang="zh-CN" altLang="en-US" sz="60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rPr>
              <a:t>维护模式</a:t>
            </a:r>
            <a:endParaRPr lang="zh-CN" altLang="en-US" sz="60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endParaRPr>
          </a:p>
        </p:txBody>
      </p:sp>
      <p:cxnSp>
        <p:nvCxnSpPr>
          <p:cNvPr id="71" name="直接连接符 70"/>
          <p:cNvCxnSpPr/>
          <p:nvPr/>
        </p:nvCxnSpPr>
        <p:spPr>
          <a:xfrm>
            <a:off x="6121768" y="3770231"/>
            <a:ext cx="4777484"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122035" y="3970020"/>
            <a:ext cx="5080000" cy="414020"/>
          </a:xfrm>
          <a:prstGeom prst="rect">
            <a:avLst/>
          </a:prstGeom>
          <a:noFill/>
          <a:ln w="9525">
            <a:noFill/>
          </a:ln>
        </p:spPr>
        <p:txBody>
          <a:bodyPr>
            <a:spAutoFit/>
          </a:bodyPr>
          <a:p>
            <a:pPr indent="0" fontAlgn="auto">
              <a:lnSpc>
                <a:spcPct val="150000"/>
              </a:lnSpc>
            </a:pPr>
            <a:r>
              <a:rPr lang="en-US" altLang="zh-CN" sz="1400" b="0" spc="100">
                <a:solidFill>
                  <a:schemeClr val="tx1"/>
                </a:solidFill>
                <a:uFillTx/>
                <a:latin typeface="微软雅黑" panose="020B0503020204020204" charset="-122"/>
                <a:ea typeface="微软雅黑" panose="020B0503020204020204" charset="-122"/>
              </a:rPr>
              <a:t>· </a:t>
            </a:r>
            <a:r>
              <a:rPr lang="zh-CN" sz="1400" b="0" spc="100">
                <a:solidFill>
                  <a:schemeClr val="tx1"/>
                </a:solidFill>
                <a:uFillTx/>
                <a:latin typeface="微软雅黑" panose="020B0503020204020204" charset="-122"/>
                <a:ea typeface="微软雅黑" panose="020B0503020204020204" charset="-122"/>
              </a:rPr>
              <a:t>有效提升分销商与下线的互动频次和活跃度</a:t>
            </a:r>
            <a:endParaRPr lang="zh-CN" sz="1400" b="0" spc="100">
              <a:solidFill>
                <a:schemeClr val="tx1"/>
              </a:solidFill>
              <a:uFillTx/>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0-#ppt_w/2"/>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750" fill="hold"/>
                                        <p:tgtEl>
                                          <p:spTgt spid="57"/>
                                        </p:tgtEl>
                                        <p:attrNameLst>
                                          <p:attrName>ppt_x</p:attrName>
                                        </p:attrNameLst>
                                      </p:cBhvr>
                                      <p:tavLst>
                                        <p:tav tm="0">
                                          <p:val>
                                            <p:strVal val="0-#ppt_w/2"/>
                                          </p:val>
                                        </p:tav>
                                        <p:tav tm="100000">
                                          <p:val>
                                            <p:strVal val="#ppt_x"/>
                                          </p:val>
                                        </p:tav>
                                      </p:tavLst>
                                    </p:anim>
                                    <p:anim calcmode="lin" valueType="num">
                                      <p:cBhvr additive="base">
                                        <p:cTn id="12" dur="75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0-#ppt_w/2"/>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2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1+#ppt_h/2"/>
                                          </p:val>
                                        </p:tav>
                                        <p:tav tm="100000">
                                          <p:val>
                                            <p:strVal val="#ppt_y"/>
                                          </p:val>
                                        </p:tav>
                                      </p:tavLst>
                                    </p:anim>
                                  </p:childTnLst>
                                </p:cTn>
                              </p:par>
                              <p:par>
                                <p:cTn id="21" presetID="41" presetClass="entr" presetSubtype="0" fill="hold" grpId="0" nodeType="withEffect">
                                  <p:stCondLst>
                                    <p:cond delay="750"/>
                                  </p:stCondLst>
                                  <p:iterate type="lt">
                                    <p:tmPct val="10000"/>
                                  </p:iterate>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0"/>
                                        </p:tgtEl>
                                        <p:attrNameLst>
                                          <p:attrName>ppt_y</p:attrName>
                                        </p:attrNameLst>
                                      </p:cBhvr>
                                      <p:tavLst>
                                        <p:tav tm="0">
                                          <p:val>
                                            <p:strVal val="#ppt_y"/>
                                          </p:val>
                                        </p:tav>
                                        <p:tav tm="100000">
                                          <p:val>
                                            <p:strVal val="#ppt_y"/>
                                          </p:val>
                                        </p:tav>
                                      </p:tavLst>
                                    </p:anim>
                                    <p:anim calcmode="lin" valueType="num">
                                      <p:cBhvr>
                                        <p:cTn id="25"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0"/>
                                        </p:tgtEl>
                                      </p:cBhvr>
                                    </p:animEffect>
                                  </p:childTnLst>
                                </p:cTn>
                              </p:par>
                              <p:par>
                                <p:cTn id="28" presetID="22" presetClass="entr" presetSubtype="8" fill="hold" nodeType="withEffect">
                                  <p:stCondLst>
                                    <p:cond delay="1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矩形 24"/>
          <p:cNvSpPr/>
          <p:nvPr/>
        </p:nvSpPr>
        <p:spPr>
          <a:xfrm>
            <a:off x="805815" y="2788285"/>
            <a:ext cx="10712450" cy="3566795"/>
          </a:xfrm>
          <a:prstGeom prst="rect">
            <a:avLst/>
          </a:prstGeom>
          <a:solidFill>
            <a:srgbClr val="FF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697865" y="1704340"/>
            <a:ext cx="10820400" cy="730885"/>
          </a:xfrm>
          <a:prstGeom prst="rect">
            <a:avLst/>
          </a:prstGeom>
          <a:noFill/>
          <a:ln w="9525">
            <a:noFill/>
          </a:ln>
        </p:spPr>
        <p:txBody>
          <a:bodyPr wrap="square">
            <a:spAutoFit/>
          </a:bodyPr>
          <a:p>
            <a:pPr indent="0" fontAlgn="auto">
              <a:lnSpc>
                <a:spcPct val="130000"/>
              </a:lnSpc>
            </a:pPr>
            <a:r>
              <a:rPr lang="zh-CN" sz="1600" spc="300">
                <a:solidFill>
                  <a:schemeClr val="tx1"/>
                </a:solidFill>
                <a:uFillTx/>
                <a:sym typeface="+mn-ea"/>
              </a:rPr>
              <a:t>分销商</a:t>
            </a:r>
            <a:r>
              <a:rPr lang="en-US" altLang="zh-CN" sz="1600" spc="300">
                <a:solidFill>
                  <a:schemeClr val="tx1"/>
                </a:solidFill>
                <a:uFillTx/>
                <a:sym typeface="+mn-ea"/>
              </a:rPr>
              <a:t>A</a:t>
            </a:r>
            <a:r>
              <a:rPr lang="zh-CN" altLang="en-US" sz="1600" spc="300">
                <a:solidFill>
                  <a:schemeClr val="tx1"/>
                </a:solidFill>
                <a:uFillTx/>
                <a:sym typeface="+mn-ea"/>
              </a:rPr>
              <a:t>与下线</a:t>
            </a:r>
            <a:r>
              <a:rPr lang="en-US" altLang="zh-CN" sz="1600" spc="300">
                <a:solidFill>
                  <a:schemeClr val="tx1"/>
                </a:solidFill>
                <a:uFillTx/>
                <a:sym typeface="+mn-ea"/>
              </a:rPr>
              <a:t>B</a:t>
            </a:r>
            <a:r>
              <a:rPr lang="zh-CN" altLang="en-US" sz="1600" spc="300">
                <a:solidFill>
                  <a:schemeClr val="tx1"/>
                </a:solidFill>
                <a:uFillTx/>
                <a:sym typeface="+mn-ea"/>
              </a:rPr>
              <a:t>绑定关系后，</a:t>
            </a:r>
            <a:r>
              <a:rPr lang="zh-CN" sz="1600" spc="300">
                <a:solidFill>
                  <a:schemeClr val="tx1"/>
                </a:solidFill>
                <a:uFillTx/>
                <a:sym typeface="+mn-ea"/>
              </a:rPr>
              <a:t>在设定的时间周期内未产生一级分销订单，</a:t>
            </a:r>
            <a:r>
              <a:rPr lang="en-US" altLang="zh-CN" sz="1600" spc="300">
                <a:solidFill>
                  <a:schemeClr val="tx1"/>
                </a:solidFill>
                <a:uFillTx/>
                <a:sym typeface="+mn-ea"/>
              </a:rPr>
              <a:t>B</a:t>
            </a:r>
            <a:r>
              <a:rPr lang="zh-CN" altLang="en-US" sz="1600" spc="300">
                <a:solidFill>
                  <a:schemeClr val="tx1"/>
                </a:solidFill>
                <a:uFillTx/>
                <a:sym typeface="+mn-ea"/>
              </a:rPr>
              <a:t>可成为其他分销商的下线，同时</a:t>
            </a:r>
            <a:r>
              <a:rPr lang="en-US" altLang="zh-CN" sz="1600" spc="300">
                <a:solidFill>
                  <a:schemeClr val="tx1"/>
                </a:solidFill>
                <a:uFillTx/>
                <a:sym typeface="+mn-ea"/>
              </a:rPr>
              <a:t>AB</a:t>
            </a:r>
            <a:r>
              <a:rPr lang="zh-CN" altLang="en-US" sz="1600" spc="300">
                <a:solidFill>
                  <a:schemeClr val="tx1"/>
                </a:solidFill>
                <a:uFillTx/>
                <a:sym typeface="+mn-ea"/>
              </a:rPr>
              <a:t>解除绑定关系。</a:t>
            </a:r>
            <a:endParaRPr lang="zh-CN" altLang="en-US" sz="1600" spc="300">
              <a:solidFill>
                <a:schemeClr val="tx1"/>
              </a:solidFill>
              <a:uFillTx/>
              <a:sym typeface="+mn-ea"/>
            </a:endParaRPr>
          </a:p>
        </p:txBody>
      </p:sp>
      <p:sp>
        <p:nvSpPr>
          <p:cNvPr id="7" name="圆角矩形 6"/>
          <p:cNvSpPr/>
          <p:nvPr/>
        </p:nvSpPr>
        <p:spPr>
          <a:xfrm>
            <a:off x="784860" y="1182370"/>
            <a:ext cx="2054225"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05815" y="1195705"/>
            <a:ext cx="2113280" cy="368300"/>
          </a:xfrm>
          <a:prstGeom prst="rect">
            <a:avLst/>
          </a:prstGeom>
          <a:noFill/>
        </p:spPr>
        <p:txBody>
          <a:bodyPr wrap="none" rtlCol="0">
            <a:spAutoFit/>
          </a:bodyPr>
          <a:p>
            <a:r>
              <a:rPr lang="zh-CN" altLang="en-US" b="1" spc="100">
                <a:solidFill>
                  <a:schemeClr val="bg1"/>
                </a:solidFill>
                <a:uFillTx/>
              </a:rPr>
              <a:t>什么是维护模式？</a:t>
            </a:r>
            <a:endParaRPr lang="zh-CN" altLang="en-US" b="1" spc="100">
              <a:solidFill>
                <a:schemeClr val="bg1"/>
              </a:solidFill>
              <a:uFillTx/>
            </a:endParaRPr>
          </a:p>
        </p:txBody>
      </p:sp>
      <p:pic>
        <p:nvPicPr>
          <p:cNvPr id="8" name="图片 7" descr="配图4"/>
          <p:cNvPicPr>
            <a:picLocks noChangeAspect="1"/>
          </p:cNvPicPr>
          <p:nvPr/>
        </p:nvPicPr>
        <p:blipFill>
          <a:blip r:embed="rId1"/>
          <a:stretch>
            <a:fillRect/>
          </a:stretch>
        </p:blipFill>
        <p:spPr>
          <a:xfrm>
            <a:off x="1134745" y="3164205"/>
            <a:ext cx="9947275" cy="2814955"/>
          </a:xfrm>
          <a:prstGeom prst="rect">
            <a:avLst/>
          </a:prstGeom>
        </p:spPr>
      </p:pic>
      <p:sp>
        <p:nvSpPr>
          <p:cNvPr id="14" name="矩形 13"/>
          <p:cNvSpPr/>
          <p:nvPr/>
        </p:nvSpPr>
        <p:spPr>
          <a:xfrm>
            <a:off x="1080770" y="5716905"/>
            <a:ext cx="3317240" cy="27495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104265" y="5713730"/>
            <a:ext cx="3230880" cy="275590"/>
          </a:xfrm>
          <a:prstGeom prst="rect">
            <a:avLst/>
          </a:prstGeom>
          <a:noFill/>
        </p:spPr>
        <p:txBody>
          <a:bodyPr wrap="none" rtlCol="0">
            <a:spAutoFit/>
          </a:bodyPr>
          <a:p>
            <a:pPr lvl="0" algn="l">
              <a:buClrTx/>
              <a:buSzTx/>
              <a:buFontTx/>
            </a:pPr>
            <a:r>
              <a:rPr lang="zh-CN" altLang="en-US" sz="1200" b="1" spc="300">
                <a:solidFill>
                  <a:schemeClr val="bg1"/>
                </a:solidFill>
                <a:uFillTx/>
                <a:sym typeface="+mn-ea"/>
              </a:rPr>
              <a:t>维护期天数可在后台进行自定义设置</a:t>
            </a:r>
            <a:endParaRPr lang="zh-CN" altLang="en-US" sz="1200" b="1" spc="300">
              <a:solidFill>
                <a:schemeClr val="bg1"/>
              </a:solidFill>
              <a:uFillTx/>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84860" y="1149350"/>
            <a:ext cx="5271770"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805815" y="1162685"/>
            <a:ext cx="5250180" cy="368300"/>
          </a:xfrm>
          <a:prstGeom prst="rect">
            <a:avLst/>
          </a:prstGeom>
          <a:noFill/>
        </p:spPr>
        <p:txBody>
          <a:bodyPr wrap="none" rtlCol="0">
            <a:spAutoFit/>
          </a:bodyPr>
          <a:p>
            <a:r>
              <a:rPr lang="zh-CN" altLang="en-US" b="1" spc="100">
                <a:solidFill>
                  <a:schemeClr val="bg1"/>
                </a:solidFill>
                <a:uFillTx/>
              </a:rPr>
              <a:t>当设定的有效期内，下线未产生一级分销订单时</a:t>
            </a:r>
            <a:endParaRPr lang="zh-CN" altLang="en-US" b="1" spc="100">
              <a:solidFill>
                <a:schemeClr val="bg1"/>
              </a:solidFill>
              <a:uFillTx/>
            </a:endParaRPr>
          </a:p>
        </p:txBody>
      </p:sp>
      <p:sp>
        <p:nvSpPr>
          <p:cNvPr id="21" name="文本框 20"/>
          <p:cNvSpPr txBox="1"/>
          <p:nvPr/>
        </p:nvSpPr>
        <p:spPr>
          <a:xfrm>
            <a:off x="1583690" y="1780540"/>
            <a:ext cx="1046480" cy="306705"/>
          </a:xfrm>
          <a:prstGeom prst="rect">
            <a:avLst/>
          </a:prstGeom>
          <a:noFill/>
        </p:spPr>
        <p:txBody>
          <a:bodyPr wrap="none" rtlCol="0">
            <a:spAutoFit/>
          </a:bodyPr>
          <a:p>
            <a:pPr algn="l"/>
            <a:r>
              <a:rPr lang="zh-CN" altLang="en-US" sz="1400" b="1" spc="300">
                <a:solidFill>
                  <a:schemeClr val="tx1"/>
                </a:solidFill>
                <a:uFillTx/>
                <a:sym typeface="+mn-ea"/>
              </a:rPr>
              <a:t>保持关系</a:t>
            </a:r>
            <a:endParaRPr lang="zh-CN" altLang="en-US" sz="1400" b="1" spc="300">
              <a:solidFill>
                <a:schemeClr val="tx1"/>
              </a:solidFill>
              <a:uFillTx/>
              <a:sym typeface="+mn-ea"/>
            </a:endParaRPr>
          </a:p>
        </p:txBody>
      </p:sp>
      <p:sp>
        <p:nvSpPr>
          <p:cNvPr id="22" name="文本框 21"/>
          <p:cNvSpPr txBox="1"/>
          <p:nvPr/>
        </p:nvSpPr>
        <p:spPr>
          <a:xfrm>
            <a:off x="1583690" y="2115820"/>
            <a:ext cx="7739380" cy="306705"/>
          </a:xfrm>
          <a:prstGeom prst="rect">
            <a:avLst/>
          </a:prstGeom>
          <a:noFill/>
        </p:spPr>
        <p:txBody>
          <a:bodyPr wrap="none" rtlCol="0">
            <a:spAutoFit/>
          </a:bodyPr>
          <a:p>
            <a:pPr algn="l"/>
            <a:r>
              <a:rPr lang="zh-CN" altLang="en-US" sz="1400" spc="300">
                <a:solidFill>
                  <a:schemeClr val="tx1"/>
                </a:solidFill>
                <a:uFillTx/>
                <a:sym typeface="+mn-ea"/>
              </a:rPr>
              <a:t>不自动解除绑定，下线仍然为当前分销商产生佣金，直到下线与其他分销商绑定</a:t>
            </a:r>
            <a:endParaRPr lang="zh-CN" altLang="en-US" sz="1400" spc="300">
              <a:solidFill>
                <a:schemeClr val="tx1"/>
              </a:solidFill>
              <a:uFillTx/>
              <a:sym typeface="+mn-ea"/>
            </a:endParaRPr>
          </a:p>
        </p:txBody>
      </p:sp>
      <p:sp>
        <p:nvSpPr>
          <p:cNvPr id="25" name="文本框 24"/>
          <p:cNvSpPr txBox="1"/>
          <p:nvPr/>
        </p:nvSpPr>
        <p:spPr>
          <a:xfrm>
            <a:off x="1583690" y="2724785"/>
            <a:ext cx="1046480" cy="306705"/>
          </a:xfrm>
          <a:prstGeom prst="rect">
            <a:avLst/>
          </a:prstGeom>
          <a:noFill/>
        </p:spPr>
        <p:txBody>
          <a:bodyPr wrap="none" rtlCol="0">
            <a:spAutoFit/>
          </a:bodyPr>
          <a:p>
            <a:pPr lvl="0" algn="l">
              <a:buClrTx/>
              <a:buSzTx/>
              <a:buFontTx/>
            </a:pPr>
            <a:r>
              <a:rPr lang="zh-CN" altLang="en-US" sz="1400" b="1" spc="300">
                <a:uFillTx/>
                <a:sym typeface="+mn-ea"/>
              </a:rPr>
              <a:t>解除</a:t>
            </a:r>
            <a:r>
              <a:rPr lang="zh-CN" altLang="en-US" sz="1400" b="1" spc="300">
                <a:uFillTx/>
                <a:sym typeface="+mn-ea"/>
              </a:rPr>
              <a:t>关系</a:t>
            </a:r>
            <a:endParaRPr lang="zh-CN" altLang="en-US" sz="1400" b="1" spc="300">
              <a:uFillTx/>
              <a:sym typeface="+mn-ea"/>
            </a:endParaRPr>
          </a:p>
        </p:txBody>
      </p:sp>
      <p:sp>
        <p:nvSpPr>
          <p:cNvPr id="26" name="文本框 25"/>
          <p:cNvSpPr txBox="1"/>
          <p:nvPr/>
        </p:nvSpPr>
        <p:spPr>
          <a:xfrm>
            <a:off x="1583690" y="3060065"/>
            <a:ext cx="8171180" cy="306705"/>
          </a:xfrm>
          <a:prstGeom prst="rect">
            <a:avLst/>
          </a:prstGeom>
          <a:noFill/>
        </p:spPr>
        <p:txBody>
          <a:bodyPr wrap="none" rtlCol="0">
            <a:spAutoFit/>
          </a:bodyPr>
          <a:p>
            <a:pPr algn="l">
              <a:buClrTx/>
              <a:buSzTx/>
              <a:buFontTx/>
            </a:pPr>
            <a:r>
              <a:rPr lang="zh-CN" altLang="en-US" sz="1400" spc="300">
                <a:uFillTx/>
              </a:rPr>
              <a:t>自动解除绑定，下线不再继续为当前分销商产生佣金，下线可与其他分销商绑定关系</a:t>
            </a:r>
            <a:endParaRPr lang="zh-CN" altLang="en-US" sz="1400" spc="300">
              <a:uFillTx/>
            </a:endParaRPr>
          </a:p>
        </p:txBody>
      </p:sp>
      <p:sp>
        <p:nvSpPr>
          <p:cNvPr id="3" name="圆角矩形 2"/>
          <p:cNvSpPr/>
          <p:nvPr/>
        </p:nvSpPr>
        <p:spPr>
          <a:xfrm>
            <a:off x="805815" y="3846830"/>
            <a:ext cx="1410335"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826770" y="3860165"/>
            <a:ext cx="1389380" cy="368300"/>
          </a:xfrm>
          <a:prstGeom prst="rect">
            <a:avLst/>
          </a:prstGeom>
          <a:noFill/>
        </p:spPr>
        <p:txBody>
          <a:bodyPr wrap="none" rtlCol="0">
            <a:spAutoFit/>
          </a:bodyPr>
          <a:p>
            <a:r>
              <a:rPr lang="zh-CN" altLang="en-US" b="1" spc="100">
                <a:solidFill>
                  <a:schemeClr val="bg1"/>
                </a:solidFill>
                <a:uFillTx/>
              </a:rPr>
              <a:t>强维护模式</a:t>
            </a:r>
            <a:endParaRPr lang="zh-CN" altLang="en-US" b="1" spc="100">
              <a:solidFill>
                <a:schemeClr val="bg1"/>
              </a:solidFill>
              <a:uFillTx/>
            </a:endParaRPr>
          </a:p>
        </p:txBody>
      </p:sp>
      <p:sp>
        <p:nvSpPr>
          <p:cNvPr id="5" name="椭圆 4"/>
          <p:cNvSpPr/>
          <p:nvPr/>
        </p:nvSpPr>
        <p:spPr>
          <a:xfrm>
            <a:off x="902335" y="4568825"/>
            <a:ext cx="584200" cy="558800"/>
          </a:xfrm>
          <a:prstGeom prst="ellips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6" name="文本框 5"/>
          <p:cNvSpPr txBox="1"/>
          <p:nvPr/>
        </p:nvSpPr>
        <p:spPr>
          <a:xfrm>
            <a:off x="1000125" y="4544060"/>
            <a:ext cx="388620" cy="583565"/>
          </a:xfrm>
          <a:prstGeom prst="rect">
            <a:avLst/>
          </a:prstGeom>
          <a:noFill/>
        </p:spPr>
        <p:txBody>
          <a:bodyPr wrap="none" rtlCol="0">
            <a:spAutoFit/>
          </a:bodyPr>
          <a:p>
            <a:r>
              <a:rPr lang="en-US" altLang="zh-CN" sz="3200" b="1">
                <a:solidFill>
                  <a:schemeClr val="bg1"/>
                </a:solidFill>
              </a:rPr>
              <a:t>1</a:t>
            </a:r>
            <a:endParaRPr lang="en-US" altLang="zh-CN" sz="3200" b="1">
              <a:solidFill>
                <a:schemeClr val="bg1"/>
              </a:solidFill>
            </a:endParaRPr>
          </a:p>
        </p:txBody>
      </p:sp>
      <p:sp>
        <p:nvSpPr>
          <p:cNvPr id="7" name="文本框 6"/>
          <p:cNvSpPr txBox="1"/>
          <p:nvPr/>
        </p:nvSpPr>
        <p:spPr>
          <a:xfrm>
            <a:off x="1604645" y="4568825"/>
            <a:ext cx="1910080" cy="306705"/>
          </a:xfrm>
          <a:prstGeom prst="rect">
            <a:avLst/>
          </a:prstGeom>
          <a:noFill/>
        </p:spPr>
        <p:txBody>
          <a:bodyPr wrap="none" rtlCol="0">
            <a:spAutoFit/>
          </a:bodyPr>
          <a:p>
            <a:pPr algn="l"/>
            <a:r>
              <a:rPr lang="zh-CN" altLang="en-US" sz="1400" b="1" spc="300">
                <a:solidFill>
                  <a:schemeClr val="tx1"/>
                </a:solidFill>
                <a:uFillTx/>
                <a:sym typeface="+mn-ea"/>
              </a:rPr>
              <a:t>普通一级分销订单</a:t>
            </a:r>
            <a:endParaRPr lang="zh-CN" altLang="en-US" sz="1400" b="1" spc="300">
              <a:solidFill>
                <a:schemeClr val="tx1"/>
              </a:solidFill>
              <a:uFillTx/>
              <a:sym typeface="+mn-ea"/>
            </a:endParaRPr>
          </a:p>
        </p:txBody>
      </p:sp>
      <p:sp>
        <p:nvSpPr>
          <p:cNvPr id="8" name="文本框 7"/>
          <p:cNvSpPr txBox="1"/>
          <p:nvPr/>
        </p:nvSpPr>
        <p:spPr>
          <a:xfrm>
            <a:off x="1604645" y="4904105"/>
            <a:ext cx="2557780" cy="306705"/>
          </a:xfrm>
          <a:prstGeom prst="rect">
            <a:avLst/>
          </a:prstGeom>
          <a:noFill/>
        </p:spPr>
        <p:txBody>
          <a:bodyPr wrap="none" rtlCol="0">
            <a:spAutoFit/>
          </a:bodyPr>
          <a:p>
            <a:pPr algn="l"/>
            <a:r>
              <a:rPr lang="zh-CN" altLang="en-US" sz="1400" spc="300">
                <a:solidFill>
                  <a:schemeClr val="tx1"/>
                </a:solidFill>
                <a:uFillTx/>
                <a:sym typeface="+mn-ea"/>
              </a:rPr>
              <a:t>下线通过任何渠道的下单</a:t>
            </a:r>
            <a:endParaRPr lang="zh-CN" altLang="en-US" sz="1400" spc="300">
              <a:solidFill>
                <a:schemeClr val="tx1"/>
              </a:solidFill>
              <a:uFillTx/>
              <a:sym typeface="+mn-ea"/>
            </a:endParaRPr>
          </a:p>
        </p:txBody>
      </p:sp>
      <p:sp>
        <p:nvSpPr>
          <p:cNvPr id="9" name="椭圆 8"/>
          <p:cNvSpPr/>
          <p:nvPr/>
        </p:nvSpPr>
        <p:spPr>
          <a:xfrm>
            <a:off x="902335" y="5513070"/>
            <a:ext cx="584200" cy="558800"/>
          </a:xfrm>
          <a:prstGeom prst="ellips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10" name="文本框 9"/>
          <p:cNvSpPr txBox="1"/>
          <p:nvPr/>
        </p:nvSpPr>
        <p:spPr>
          <a:xfrm>
            <a:off x="1000125" y="5501005"/>
            <a:ext cx="388620" cy="583565"/>
          </a:xfrm>
          <a:prstGeom prst="rect">
            <a:avLst/>
          </a:prstGeom>
          <a:noFill/>
        </p:spPr>
        <p:txBody>
          <a:bodyPr wrap="none" rtlCol="0">
            <a:spAutoFit/>
          </a:bodyPr>
          <a:p>
            <a:r>
              <a:rPr lang="en-US" altLang="zh-CN" sz="3200" b="1">
                <a:solidFill>
                  <a:schemeClr val="bg1"/>
                </a:solidFill>
              </a:rPr>
              <a:t>2</a:t>
            </a:r>
            <a:endParaRPr lang="en-US" altLang="zh-CN" sz="3200" b="1">
              <a:solidFill>
                <a:schemeClr val="bg1"/>
              </a:solidFill>
            </a:endParaRPr>
          </a:p>
        </p:txBody>
      </p:sp>
      <p:sp>
        <p:nvSpPr>
          <p:cNvPr id="11" name="文本框 10"/>
          <p:cNvSpPr txBox="1"/>
          <p:nvPr/>
        </p:nvSpPr>
        <p:spPr>
          <a:xfrm>
            <a:off x="1604645" y="5513070"/>
            <a:ext cx="1910080" cy="306705"/>
          </a:xfrm>
          <a:prstGeom prst="rect">
            <a:avLst/>
          </a:prstGeom>
          <a:noFill/>
        </p:spPr>
        <p:txBody>
          <a:bodyPr wrap="none" rtlCol="0">
            <a:spAutoFit/>
          </a:bodyPr>
          <a:p>
            <a:pPr lvl="0" algn="l">
              <a:buClrTx/>
              <a:buSzTx/>
              <a:buFontTx/>
            </a:pPr>
            <a:r>
              <a:rPr lang="zh-CN" altLang="en-US" sz="1400" b="1" spc="300">
                <a:uFillTx/>
                <a:sym typeface="+mn-ea"/>
              </a:rPr>
              <a:t>直属一级分销订单</a:t>
            </a:r>
            <a:endParaRPr lang="zh-CN" altLang="en-US" sz="1400" b="1" spc="300">
              <a:uFillTx/>
              <a:sym typeface="+mn-ea"/>
            </a:endParaRPr>
          </a:p>
        </p:txBody>
      </p:sp>
      <p:sp>
        <p:nvSpPr>
          <p:cNvPr id="12" name="文本框 11"/>
          <p:cNvSpPr txBox="1"/>
          <p:nvPr/>
        </p:nvSpPr>
        <p:spPr>
          <a:xfrm>
            <a:off x="1604645" y="5848350"/>
            <a:ext cx="8171180" cy="650240"/>
          </a:xfrm>
          <a:prstGeom prst="rect">
            <a:avLst/>
          </a:prstGeom>
          <a:noFill/>
        </p:spPr>
        <p:txBody>
          <a:bodyPr wrap="none" rtlCol="0">
            <a:spAutoFit/>
          </a:bodyPr>
          <a:p>
            <a:pPr algn="l" fontAlgn="auto">
              <a:lnSpc>
                <a:spcPct val="130000"/>
              </a:lnSpc>
              <a:buClrTx/>
              <a:buSzTx/>
              <a:buFontTx/>
            </a:pPr>
            <a:r>
              <a:rPr lang="zh-CN" altLang="en-US" sz="1400" spc="300">
                <a:uFillTx/>
              </a:rPr>
              <a:t>下线通过分销商的分享链接或海报下单（不包含下线在商城主动下单或通过其他分销</a:t>
            </a:r>
            <a:endParaRPr lang="zh-CN" altLang="en-US" sz="1400" spc="300">
              <a:uFillTx/>
            </a:endParaRPr>
          </a:p>
          <a:p>
            <a:pPr algn="l" fontAlgn="auto">
              <a:lnSpc>
                <a:spcPct val="130000"/>
              </a:lnSpc>
              <a:buClrTx/>
              <a:buSzTx/>
              <a:buFontTx/>
            </a:pPr>
            <a:r>
              <a:rPr lang="zh-CN" altLang="en-US" sz="1400" spc="300">
                <a:uFillTx/>
              </a:rPr>
              <a:t>商的分享链接下单）</a:t>
            </a:r>
            <a:endParaRPr lang="zh-CN" altLang="en-US" sz="1400" spc="300">
              <a:uFillTx/>
            </a:endParaRPr>
          </a:p>
        </p:txBody>
      </p:sp>
      <p:sp>
        <p:nvSpPr>
          <p:cNvPr id="18" name="椭圆 17"/>
          <p:cNvSpPr/>
          <p:nvPr/>
        </p:nvSpPr>
        <p:spPr>
          <a:xfrm>
            <a:off x="902335" y="1772285"/>
            <a:ext cx="584200" cy="558800"/>
          </a:xfrm>
          <a:prstGeom prst="ellips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28" name="文本框 27"/>
          <p:cNvSpPr txBox="1"/>
          <p:nvPr/>
        </p:nvSpPr>
        <p:spPr>
          <a:xfrm>
            <a:off x="1000125" y="1747520"/>
            <a:ext cx="388620" cy="583565"/>
          </a:xfrm>
          <a:prstGeom prst="rect">
            <a:avLst/>
          </a:prstGeom>
          <a:noFill/>
        </p:spPr>
        <p:txBody>
          <a:bodyPr wrap="none" rtlCol="0">
            <a:spAutoFit/>
          </a:bodyPr>
          <a:p>
            <a:r>
              <a:rPr lang="en-US" altLang="zh-CN" sz="3200" b="1">
                <a:solidFill>
                  <a:schemeClr val="bg1"/>
                </a:solidFill>
              </a:rPr>
              <a:t>1</a:t>
            </a:r>
            <a:endParaRPr lang="en-US" altLang="zh-CN" sz="3200" b="1">
              <a:solidFill>
                <a:schemeClr val="bg1"/>
              </a:solidFill>
            </a:endParaRPr>
          </a:p>
        </p:txBody>
      </p:sp>
      <p:sp>
        <p:nvSpPr>
          <p:cNvPr id="29" name="椭圆 28"/>
          <p:cNvSpPr/>
          <p:nvPr/>
        </p:nvSpPr>
        <p:spPr>
          <a:xfrm>
            <a:off x="902335" y="2716530"/>
            <a:ext cx="584200" cy="558800"/>
          </a:xfrm>
          <a:prstGeom prst="ellips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30" name="文本框 29"/>
          <p:cNvSpPr txBox="1"/>
          <p:nvPr/>
        </p:nvSpPr>
        <p:spPr>
          <a:xfrm>
            <a:off x="1000125" y="2704465"/>
            <a:ext cx="388620" cy="583565"/>
          </a:xfrm>
          <a:prstGeom prst="rect">
            <a:avLst/>
          </a:prstGeom>
          <a:noFill/>
        </p:spPr>
        <p:txBody>
          <a:bodyPr wrap="none" rtlCol="0">
            <a:spAutoFit/>
          </a:bodyPr>
          <a:p>
            <a:r>
              <a:rPr lang="en-US" altLang="zh-CN" sz="3200" b="1">
                <a:solidFill>
                  <a:schemeClr val="bg1"/>
                </a:solidFill>
              </a:rPr>
              <a:t>2</a:t>
            </a:r>
            <a:endParaRPr lang="en-US" altLang="zh-CN" sz="3200" b="1">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27075" y="2053590"/>
            <a:ext cx="5970270" cy="829945"/>
          </a:xfrm>
          <a:prstGeom prst="rect">
            <a:avLst/>
          </a:prstGeom>
          <a:noFill/>
        </p:spPr>
        <p:txBody>
          <a:bodyPr wrap="square" rtlCol="0">
            <a:spAutoFit/>
          </a:bodyPr>
          <a:p>
            <a:pPr lvl="0" algn="l" fontAlgn="auto">
              <a:lnSpc>
                <a:spcPct val="150000"/>
              </a:lnSpc>
              <a:buClrTx/>
              <a:buSzTx/>
              <a:buFontTx/>
            </a:pPr>
            <a:r>
              <a:rPr lang="zh-CN" altLang="en-US" sz="1600" spc="300">
                <a:uFillTx/>
                <a:sym typeface="+mn-ea"/>
              </a:rPr>
              <a:t>李总是一家线上水果商城的老板，以分销模式进行经营，前期的推广积累了会员数量。</a:t>
            </a:r>
            <a:endParaRPr lang="zh-CN" altLang="en-US" sz="1600" spc="300">
              <a:uFillTx/>
              <a:sym typeface="+mn-ea"/>
            </a:endParaRPr>
          </a:p>
        </p:txBody>
      </p:sp>
      <p:sp>
        <p:nvSpPr>
          <p:cNvPr id="4" name="文本框 3"/>
          <p:cNvSpPr txBox="1"/>
          <p:nvPr/>
        </p:nvSpPr>
        <p:spPr>
          <a:xfrm>
            <a:off x="767715" y="3097530"/>
            <a:ext cx="5929630" cy="1198880"/>
          </a:xfrm>
          <a:prstGeom prst="rect">
            <a:avLst/>
          </a:prstGeom>
          <a:noFill/>
        </p:spPr>
        <p:txBody>
          <a:bodyPr wrap="square" rtlCol="0">
            <a:spAutoFit/>
          </a:bodyPr>
          <a:p>
            <a:pPr lvl="0" algn="l">
              <a:lnSpc>
                <a:spcPct val="150000"/>
              </a:lnSpc>
              <a:buClrTx/>
              <a:buSzTx/>
              <a:buFontTx/>
            </a:pPr>
            <a:r>
              <a:rPr lang="zh-CN" altLang="en-US" sz="1600" spc="300">
                <a:uFillTx/>
                <a:sym typeface="+mn-ea"/>
              </a:rPr>
              <a:t>但由于绑定上下线关系后就无法更改，渐渐的很多分销商不再主动与下线互动，活跃度变低，不能持续的给商家带来分销的收益。</a:t>
            </a:r>
            <a:endParaRPr lang="zh-CN" altLang="en-US" sz="1600" spc="300">
              <a:uFillTx/>
              <a:sym typeface="+mn-ea"/>
            </a:endParaRPr>
          </a:p>
        </p:txBody>
      </p:sp>
      <p:sp>
        <p:nvSpPr>
          <p:cNvPr id="6" name="文本框 5"/>
          <p:cNvSpPr txBox="1"/>
          <p:nvPr/>
        </p:nvSpPr>
        <p:spPr>
          <a:xfrm>
            <a:off x="727075" y="4537075"/>
            <a:ext cx="5970270" cy="1198880"/>
          </a:xfrm>
          <a:prstGeom prst="rect">
            <a:avLst/>
          </a:prstGeom>
          <a:noFill/>
        </p:spPr>
        <p:txBody>
          <a:bodyPr wrap="square" rtlCol="0">
            <a:spAutoFit/>
          </a:bodyPr>
          <a:p>
            <a:pPr lvl="0" algn="l">
              <a:lnSpc>
                <a:spcPct val="150000"/>
              </a:lnSpc>
              <a:buClrTx/>
              <a:buSzTx/>
              <a:buFontTx/>
            </a:pPr>
            <a:r>
              <a:rPr lang="zh-CN" altLang="en-US" sz="1600" spc="300">
                <a:uFillTx/>
                <a:sym typeface="+mn-ea"/>
              </a:rPr>
              <a:t>使用分销维护模式后，</a:t>
            </a:r>
            <a:r>
              <a:rPr lang="zh-CN" altLang="en-US" sz="1600" b="1" spc="300">
                <a:solidFill>
                  <a:srgbClr val="FE6839"/>
                </a:solidFill>
                <a:uFillTx/>
                <a:sym typeface="+mn-ea"/>
              </a:rPr>
              <a:t>分销商为了留住更多的优质下线会员，开始频繁的主动进行转发和分享</a:t>
            </a:r>
            <a:r>
              <a:rPr lang="zh-CN" altLang="en-US" sz="1600" spc="300">
                <a:uFillTx/>
                <a:sym typeface="+mn-ea"/>
              </a:rPr>
              <a:t>，有效提高了分销商的主动性和活跃度，交易转化率大幅提升。</a:t>
            </a:r>
            <a:endParaRPr lang="zh-CN" altLang="en-US" sz="1600" spc="300">
              <a:uFillTx/>
              <a:sym typeface="+mn-ea"/>
            </a:endParaRPr>
          </a:p>
        </p:txBody>
      </p:sp>
      <p:pic>
        <p:nvPicPr>
          <p:cNvPr id="7" name="图片 6"/>
          <p:cNvPicPr>
            <a:picLocks noChangeAspect="1"/>
          </p:cNvPicPr>
          <p:nvPr/>
        </p:nvPicPr>
        <p:blipFill>
          <a:blip r:embed="rId1"/>
          <a:stretch>
            <a:fillRect/>
          </a:stretch>
        </p:blipFill>
        <p:spPr>
          <a:xfrm>
            <a:off x="6780530" y="2512695"/>
            <a:ext cx="5160645" cy="2980690"/>
          </a:xfrm>
          <a:prstGeom prst="rect">
            <a:avLst/>
          </a:prstGeom>
        </p:spPr>
      </p:pic>
      <p:sp>
        <p:nvSpPr>
          <p:cNvPr id="2" name="圆角矩形 1"/>
          <p:cNvSpPr/>
          <p:nvPr/>
        </p:nvSpPr>
        <p:spPr>
          <a:xfrm>
            <a:off x="784860" y="1446530"/>
            <a:ext cx="2134870"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805815" y="1459865"/>
            <a:ext cx="2113280" cy="368300"/>
          </a:xfrm>
          <a:prstGeom prst="rect">
            <a:avLst/>
          </a:prstGeom>
          <a:noFill/>
        </p:spPr>
        <p:txBody>
          <a:bodyPr wrap="none" rtlCol="0">
            <a:spAutoFit/>
          </a:bodyPr>
          <a:p>
            <a:r>
              <a:rPr lang="zh-CN" altLang="en-US" b="1" spc="100">
                <a:solidFill>
                  <a:schemeClr val="bg1"/>
                </a:solidFill>
                <a:uFillTx/>
              </a:rPr>
              <a:t>维护模式场景案例</a:t>
            </a:r>
            <a:endParaRPr lang="zh-CN" altLang="en-US" b="1" spc="100">
              <a:solidFill>
                <a:schemeClr val="bg1"/>
              </a:solidFill>
              <a:uFillTx/>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2407285" y="834390"/>
            <a:ext cx="7359015" cy="368300"/>
          </a:xfrm>
          <a:prstGeom prst="rect">
            <a:avLst/>
          </a:prstGeom>
        </p:spPr>
        <p:txBody>
          <a:bodyPr vert="horz" wrap="square" lIns="91440" tIns="45720" rIns="91440" bIns="45720" rtlCol="0" anchor="ctr"/>
          <a:p>
            <a:pPr lvl="0" algn="l">
              <a:lnSpc>
                <a:spcPct val="90000"/>
              </a:lnSpc>
              <a:buClrTx/>
              <a:buSzTx/>
              <a:buFontTx/>
            </a:pPr>
            <a:r>
              <a:rPr lang="zh-CN" altLang="en-US" sz="2800" b="1" spc="300">
                <a:solidFill>
                  <a:srgbClr val="FB6638"/>
                </a:solidFill>
                <a:uFillTx/>
                <a:latin typeface="+mj-lt"/>
                <a:ea typeface="+mj-ea"/>
                <a:cs typeface="+mj-cs"/>
                <a:sym typeface="+mn-ea"/>
              </a:rPr>
              <a:t>四种分销模式一键切换，保存后即时生效</a:t>
            </a:r>
            <a:endParaRPr lang="zh-CN" altLang="en-US" sz="2800" b="1" spc="300">
              <a:solidFill>
                <a:srgbClr val="FB6638"/>
              </a:solidFill>
              <a:uFillTx/>
              <a:latin typeface="+mj-lt"/>
              <a:ea typeface="+mj-ea"/>
              <a:cs typeface="+mj-cs"/>
              <a:sym typeface="+mn-ea"/>
            </a:endParaRPr>
          </a:p>
        </p:txBody>
      </p:sp>
      <p:sp>
        <p:nvSpPr>
          <p:cNvPr id="14" name="矩形 13"/>
          <p:cNvSpPr/>
          <p:nvPr/>
        </p:nvSpPr>
        <p:spPr>
          <a:xfrm>
            <a:off x="2223770" y="781685"/>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384550" y="1761490"/>
            <a:ext cx="5421630" cy="337185"/>
          </a:xfrm>
          <a:prstGeom prst="rect">
            <a:avLst/>
          </a:prstGeom>
          <a:noFill/>
        </p:spPr>
        <p:txBody>
          <a:bodyPr wrap="none" rtlCol="0">
            <a:spAutoFit/>
          </a:bodyPr>
          <a:p>
            <a:r>
              <a:rPr lang="zh-CN" altLang="en-US" sz="1600"/>
              <a:t>路径：业务端</a:t>
            </a:r>
            <a:r>
              <a:rPr lang="en-US" altLang="zh-CN" sz="1600"/>
              <a:t> - </a:t>
            </a:r>
            <a:r>
              <a:rPr lang="zh-CN" altLang="en-US" sz="1600"/>
              <a:t>应用</a:t>
            </a:r>
            <a:r>
              <a:rPr lang="en-US" altLang="zh-CN" sz="1600"/>
              <a:t> - </a:t>
            </a:r>
            <a:r>
              <a:rPr lang="zh-CN" altLang="en-US" sz="1600"/>
              <a:t>分销</a:t>
            </a:r>
            <a:r>
              <a:rPr lang="en-US" altLang="zh-CN" sz="1600"/>
              <a:t> - </a:t>
            </a:r>
            <a:r>
              <a:rPr lang="zh-CN" altLang="en-US" sz="1600"/>
              <a:t>分销设置</a:t>
            </a:r>
            <a:r>
              <a:rPr lang="en-US" altLang="zh-CN" sz="1600"/>
              <a:t> - </a:t>
            </a:r>
            <a:r>
              <a:rPr lang="zh-CN" altLang="en-US" sz="1600"/>
              <a:t>基础设置</a:t>
            </a:r>
            <a:r>
              <a:rPr lang="en-US" altLang="zh-CN" sz="1600"/>
              <a:t> - </a:t>
            </a:r>
            <a:r>
              <a:rPr lang="zh-CN" altLang="en-US" sz="1600"/>
              <a:t>分销模式</a:t>
            </a:r>
            <a:endParaRPr lang="zh-CN" altLang="en-US" sz="1600"/>
          </a:p>
        </p:txBody>
      </p:sp>
      <p:pic>
        <p:nvPicPr>
          <p:cNvPr id="6" name="图片 5"/>
          <p:cNvPicPr>
            <a:picLocks noChangeAspect="1"/>
          </p:cNvPicPr>
          <p:nvPr/>
        </p:nvPicPr>
        <p:blipFill>
          <a:blip r:embed="rId1"/>
          <a:stretch>
            <a:fillRect/>
          </a:stretch>
        </p:blipFill>
        <p:spPr>
          <a:xfrm>
            <a:off x="1094105" y="2188210"/>
            <a:ext cx="10004425" cy="3992880"/>
          </a:xfrm>
          <a:prstGeom prst="rect">
            <a:avLst/>
          </a:prstGeom>
          <a:ln w="25400">
            <a:solidFill>
              <a:schemeClr val="bg1">
                <a:lumMod val="85000"/>
              </a:schemeClr>
            </a:solidFill>
          </a:ln>
        </p:spPr>
      </p:pic>
      <p:sp>
        <p:nvSpPr>
          <p:cNvPr id="2" name="矩形 1"/>
          <p:cNvSpPr/>
          <p:nvPr/>
        </p:nvSpPr>
        <p:spPr>
          <a:xfrm>
            <a:off x="9766300" y="781685"/>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圆角矩形 20"/>
          <p:cNvSpPr/>
          <p:nvPr/>
        </p:nvSpPr>
        <p:spPr>
          <a:xfrm>
            <a:off x="1533525" y="3182620"/>
            <a:ext cx="2054225" cy="33528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830320" y="842645"/>
            <a:ext cx="4531995" cy="368300"/>
          </a:xfrm>
          <a:prstGeom prst="rect">
            <a:avLst/>
          </a:prstGeom>
        </p:spPr>
        <p:txBody>
          <a:bodyPr vert="horz" wrap="square" lIns="91440" tIns="45720" rIns="91440" bIns="45720" rtlCol="0" anchor="ctr"/>
          <a:p>
            <a:pPr lvl="0" algn="l">
              <a:lnSpc>
                <a:spcPct val="90000"/>
              </a:lnSpc>
              <a:buClrTx/>
              <a:buSzTx/>
              <a:buFontTx/>
            </a:pPr>
            <a:r>
              <a:rPr lang="zh-CN" altLang="en-US" sz="2800" b="1" spc="300">
                <a:solidFill>
                  <a:srgbClr val="FB6638"/>
                </a:solidFill>
                <a:uFillTx/>
                <a:latin typeface="+mj-lt"/>
                <a:ea typeface="+mj-ea"/>
                <a:cs typeface="+mj-cs"/>
                <a:sym typeface="+mn-ea"/>
              </a:rPr>
              <a:t>更多分销大招，敬请期待</a:t>
            </a:r>
            <a:endParaRPr lang="zh-CN" altLang="en-US" sz="2800" b="1" spc="300">
              <a:solidFill>
                <a:srgbClr val="FB6638"/>
              </a:solidFill>
              <a:uFillTx/>
              <a:latin typeface="+mj-lt"/>
              <a:ea typeface="+mj-ea"/>
              <a:cs typeface="+mj-cs"/>
              <a:sym typeface="+mn-ea"/>
            </a:endParaRPr>
          </a:p>
        </p:txBody>
      </p:sp>
      <p:sp>
        <p:nvSpPr>
          <p:cNvPr id="14" name="矩形 13"/>
          <p:cNvSpPr/>
          <p:nvPr/>
        </p:nvSpPr>
        <p:spPr>
          <a:xfrm>
            <a:off x="3646805" y="789940"/>
            <a:ext cx="76200"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8301990" y="789940"/>
            <a:ext cx="76200"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8411210" y="3753485"/>
            <a:ext cx="2411730" cy="1938020"/>
          </a:xfrm>
          <a:prstGeom prst="rect">
            <a:avLst/>
          </a:prstGeom>
          <a:noFill/>
        </p:spPr>
        <p:txBody>
          <a:bodyPr wrap="square" rtlCol="0" anchor="t">
            <a:spAutoFit/>
          </a:bodyPr>
          <a:p>
            <a:pPr lvl="0" algn="l">
              <a:lnSpc>
                <a:spcPct val="150000"/>
              </a:lnSpc>
              <a:buClrTx/>
              <a:buSzTx/>
              <a:buFontTx/>
            </a:pPr>
            <a:r>
              <a:rPr lang="zh-CN" altLang="en-US" sz="1600" spc="500">
                <a:uFillTx/>
                <a:sym typeface="+mn-ea"/>
              </a:rPr>
              <a:t>该策略将会</a:t>
            </a:r>
            <a:r>
              <a:rPr lang="zh-CN" altLang="en-US" sz="1600" spc="500">
                <a:uFillTx/>
                <a:sym typeface="+mn-ea"/>
              </a:rPr>
              <a:t>贯穿系统的所有等级，如队长</a:t>
            </a:r>
            <a:r>
              <a:rPr lang="zh-CN" altLang="en-US" sz="1600" spc="500">
                <a:uFillTx/>
                <a:sym typeface="+mn-ea"/>
              </a:rPr>
              <a:t>、</a:t>
            </a:r>
            <a:r>
              <a:rPr lang="zh-CN" altLang="en-US" sz="1600" spc="500">
                <a:uFillTx/>
                <a:sym typeface="+mn-ea"/>
              </a:rPr>
              <a:t>店长</a:t>
            </a:r>
            <a:r>
              <a:rPr lang="zh-CN" altLang="en-US" sz="1600" spc="500">
                <a:uFillTx/>
                <a:sym typeface="+mn-ea"/>
              </a:rPr>
              <a:t>、</a:t>
            </a:r>
            <a:r>
              <a:rPr lang="zh-CN" altLang="en-US" sz="1600" spc="500">
                <a:uFillTx/>
                <a:sym typeface="+mn-ea"/>
              </a:rPr>
              <a:t>股东等角色，让推广者和消费者合体。</a:t>
            </a:r>
            <a:endParaRPr lang="zh-CN" altLang="en-US" sz="1600" spc="500">
              <a:uFillTx/>
              <a:sym typeface="+mn-ea"/>
            </a:endParaRPr>
          </a:p>
        </p:txBody>
      </p:sp>
      <p:sp>
        <p:nvSpPr>
          <p:cNvPr id="4" name="文本框 3"/>
          <p:cNvSpPr txBox="1"/>
          <p:nvPr/>
        </p:nvSpPr>
        <p:spPr>
          <a:xfrm>
            <a:off x="1574800" y="3166110"/>
            <a:ext cx="1935480" cy="368300"/>
          </a:xfrm>
          <a:prstGeom prst="rect">
            <a:avLst/>
          </a:prstGeom>
          <a:noFill/>
        </p:spPr>
        <p:txBody>
          <a:bodyPr wrap="none" rtlCol="0" anchor="t">
            <a:spAutoFit/>
          </a:bodyPr>
          <a:p>
            <a:r>
              <a:rPr lang="zh-CN" altLang="en-US" b="1" spc="500">
                <a:solidFill>
                  <a:schemeClr val="bg1"/>
                </a:solidFill>
                <a:uFillTx/>
                <a:sym typeface="+mn-ea"/>
              </a:rPr>
              <a:t>分销降级策略</a:t>
            </a:r>
            <a:endParaRPr lang="zh-CN" altLang="en-US" b="1" spc="500">
              <a:solidFill>
                <a:schemeClr val="bg1"/>
              </a:solidFill>
              <a:uFillTx/>
              <a:sym typeface="+mn-ea"/>
            </a:endParaRPr>
          </a:p>
        </p:txBody>
      </p:sp>
      <p:sp>
        <p:nvSpPr>
          <p:cNvPr id="9" name="文本框 8"/>
          <p:cNvSpPr txBox="1"/>
          <p:nvPr/>
        </p:nvSpPr>
        <p:spPr>
          <a:xfrm>
            <a:off x="1434465" y="3839210"/>
            <a:ext cx="2479040" cy="1568450"/>
          </a:xfrm>
          <a:prstGeom prst="rect">
            <a:avLst/>
          </a:prstGeom>
          <a:noFill/>
        </p:spPr>
        <p:txBody>
          <a:bodyPr wrap="square" rtlCol="0" anchor="t">
            <a:spAutoFit/>
          </a:bodyPr>
          <a:p>
            <a:pPr fontAlgn="auto">
              <a:lnSpc>
                <a:spcPct val="150000"/>
              </a:lnSpc>
            </a:pPr>
            <a:r>
              <a:rPr lang="zh-CN" altLang="en-US" sz="1600" spc="500">
                <a:solidFill>
                  <a:schemeClr val="tx1"/>
                </a:solidFill>
                <a:uFillTx/>
                <a:sym typeface="+mn-ea"/>
              </a:rPr>
              <a:t>当分销商在规定的时间内未达成条件时，将会进行降级处理。</a:t>
            </a:r>
            <a:endParaRPr lang="zh-CN" altLang="en-US" sz="1600" spc="500">
              <a:solidFill>
                <a:schemeClr val="tx1"/>
              </a:solidFill>
              <a:uFillTx/>
              <a:sym typeface="+mn-ea"/>
            </a:endParaRPr>
          </a:p>
        </p:txBody>
      </p:sp>
      <p:sp>
        <p:nvSpPr>
          <p:cNvPr id="10" name="文本框 9"/>
          <p:cNvSpPr txBox="1"/>
          <p:nvPr/>
        </p:nvSpPr>
        <p:spPr>
          <a:xfrm>
            <a:off x="4980940" y="3872230"/>
            <a:ext cx="2368550" cy="1568450"/>
          </a:xfrm>
          <a:prstGeom prst="rect">
            <a:avLst/>
          </a:prstGeom>
          <a:noFill/>
        </p:spPr>
        <p:txBody>
          <a:bodyPr wrap="square" rtlCol="0" anchor="t">
            <a:spAutoFit/>
          </a:bodyPr>
          <a:p>
            <a:pPr lvl="0" algn="l">
              <a:lnSpc>
                <a:spcPct val="150000"/>
              </a:lnSpc>
              <a:buClrTx/>
              <a:buSzTx/>
              <a:buFontTx/>
            </a:pPr>
            <a:r>
              <a:rPr lang="zh-CN" altLang="en-US" sz="1600" spc="500">
                <a:uFillTx/>
                <a:sym typeface="+mn-ea"/>
              </a:rPr>
              <a:t>当</a:t>
            </a:r>
            <a:r>
              <a:rPr lang="zh-CN" altLang="en-US" sz="1600" spc="500">
                <a:uFillTx/>
                <a:sym typeface="+mn-ea"/>
              </a:rPr>
              <a:t>分销商在规定的时间内达成某些条件</a:t>
            </a:r>
            <a:r>
              <a:rPr lang="zh-CN" altLang="en-US" sz="1600" spc="500">
                <a:uFillTx/>
                <a:sym typeface="+mn-ea"/>
              </a:rPr>
              <a:t>后</a:t>
            </a:r>
            <a:r>
              <a:rPr lang="zh-CN" altLang="en-US" sz="1600" spc="500">
                <a:uFillTx/>
                <a:sym typeface="+mn-ea"/>
              </a:rPr>
              <a:t>，</a:t>
            </a:r>
            <a:r>
              <a:rPr lang="zh-CN" altLang="en-US" sz="1600" spc="500">
                <a:uFillTx/>
                <a:sym typeface="+mn-ea"/>
              </a:rPr>
              <a:t>将会</a:t>
            </a:r>
            <a:r>
              <a:rPr lang="zh-CN" altLang="en-US" sz="1600" spc="500">
                <a:uFillTx/>
                <a:sym typeface="+mn-ea"/>
              </a:rPr>
              <a:t>得到额外</a:t>
            </a:r>
            <a:r>
              <a:rPr lang="zh-CN" altLang="en-US" sz="1600" spc="500">
                <a:uFillTx/>
                <a:sym typeface="+mn-ea"/>
              </a:rPr>
              <a:t>的</a:t>
            </a:r>
            <a:r>
              <a:rPr lang="zh-CN" altLang="en-US" sz="1600" spc="500">
                <a:uFillTx/>
                <a:sym typeface="+mn-ea"/>
              </a:rPr>
              <a:t>激励性奖励。</a:t>
            </a:r>
            <a:endParaRPr lang="zh-CN" altLang="en-US" sz="1600" spc="500">
              <a:uFillTx/>
              <a:sym typeface="+mn-ea"/>
            </a:endParaRPr>
          </a:p>
        </p:txBody>
      </p:sp>
      <p:sp>
        <p:nvSpPr>
          <p:cNvPr id="11" name="圆角矩形 10"/>
          <p:cNvSpPr/>
          <p:nvPr/>
        </p:nvSpPr>
        <p:spPr>
          <a:xfrm>
            <a:off x="1172210" y="1945640"/>
            <a:ext cx="2741295" cy="4038600"/>
          </a:xfrm>
          <a:prstGeom prst="roundRect">
            <a:avLst/>
          </a:prstGeom>
          <a:noFill/>
          <a:ln w="38100">
            <a:solidFill>
              <a:srgbClr val="E0E2E4"/>
            </a:solidFill>
          </a:ln>
          <a:effectLst>
            <a:outerShdw blurRad="50800" dist="38100" dir="2700000" algn="tl" rotWithShape="0">
              <a:prstClr val="black">
                <a:alpha val="40000"/>
              </a:prstClr>
            </a:outerShdw>
          </a:effectLst>
          <a:scene3d>
            <a:camera prst="orthographicFront"/>
            <a:lightRig rig="fla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4709160" y="1945640"/>
            <a:ext cx="2741295" cy="4038600"/>
          </a:xfrm>
          <a:prstGeom prst="roundRect">
            <a:avLst/>
          </a:prstGeom>
          <a:noFill/>
          <a:ln w="38100">
            <a:solidFill>
              <a:srgbClr val="E0E2E4"/>
            </a:solidFill>
          </a:ln>
          <a:effectLst>
            <a:outerShdw blurRad="50800" dist="38100" dir="2700000" algn="tl" rotWithShape="0">
              <a:prstClr val="black">
                <a:alpha val="40000"/>
              </a:prstClr>
            </a:outerShdw>
          </a:effectLst>
          <a:scene3d>
            <a:camera prst="orthographicFront"/>
            <a:lightRig rig="fla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8157210" y="1945640"/>
            <a:ext cx="2741295" cy="4038600"/>
          </a:xfrm>
          <a:prstGeom prst="roundRect">
            <a:avLst/>
          </a:prstGeom>
          <a:noFill/>
          <a:ln w="38100">
            <a:solidFill>
              <a:srgbClr val="E0E2E4"/>
            </a:solidFill>
          </a:ln>
          <a:effectLst>
            <a:outerShdw blurRad="50800" dist="38100" dir="2700000" algn="tl" rotWithShape="0">
              <a:prstClr val="black">
                <a:alpha val="40000"/>
              </a:prstClr>
            </a:outerShdw>
          </a:effectLst>
          <a:scene3d>
            <a:camera prst="orthographicFront"/>
            <a:lightRig rig="fla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8" name="图片 17" descr="关联"/>
          <p:cNvPicPr>
            <a:picLocks noChangeAspect="1"/>
          </p:cNvPicPr>
          <p:nvPr/>
        </p:nvPicPr>
        <p:blipFill>
          <a:blip r:embed="rId1"/>
          <a:stretch>
            <a:fillRect/>
          </a:stretch>
        </p:blipFill>
        <p:spPr>
          <a:xfrm>
            <a:off x="9267190" y="2353945"/>
            <a:ext cx="699770" cy="699770"/>
          </a:xfrm>
          <a:prstGeom prst="rect">
            <a:avLst/>
          </a:prstGeom>
        </p:spPr>
      </p:pic>
      <p:pic>
        <p:nvPicPr>
          <p:cNvPr id="19" name="图片 18" descr="激励"/>
          <p:cNvPicPr>
            <a:picLocks noChangeAspect="1"/>
          </p:cNvPicPr>
          <p:nvPr/>
        </p:nvPicPr>
        <p:blipFill>
          <a:blip r:embed="rId2"/>
          <a:stretch>
            <a:fillRect/>
          </a:stretch>
        </p:blipFill>
        <p:spPr>
          <a:xfrm>
            <a:off x="5833745" y="2353945"/>
            <a:ext cx="699770" cy="699770"/>
          </a:xfrm>
          <a:prstGeom prst="rect">
            <a:avLst/>
          </a:prstGeom>
        </p:spPr>
      </p:pic>
      <p:pic>
        <p:nvPicPr>
          <p:cNvPr id="20" name="图片 19" descr="降级"/>
          <p:cNvPicPr>
            <a:picLocks noChangeAspect="1"/>
          </p:cNvPicPr>
          <p:nvPr/>
        </p:nvPicPr>
        <p:blipFill>
          <a:blip r:embed="rId3"/>
          <a:stretch>
            <a:fillRect/>
          </a:stretch>
        </p:blipFill>
        <p:spPr>
          <a:xfrm>
            <a:off x="2192655" y="2353945"/>
            <a:ext cx="699770" cy="699770"/>
          </a:xfrm>
          <a:prstGeom prst="rect">
            <a:avLst/>
          </a:prstGeom>
        </p:spPr>
      </p:pic>
      <p:sp>
        <p:nvSpPr>
          <p:cNvPr id="22" name="圆角矩形 21"/>
          <p:cNvSpPr/>
          <p:nvPr/>
        </p:nvSpPr>
        <p:spPr>
          <a:xfrm>
            <a:off x="5156200" y="3199130"/>
            <a:ext cx="2054225" cy="33528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5197475" y="3182620"/>
            <a:ext cx="1935480" cy="368300"/>
          </a:xfrm>
          <a:prstGeom prst="rect">
            <a:avLst/>
          </a:prstGeom>
          <a:noFill/>
        </p:spPr>
        <p:txBody>
          <a:bodyPr wrap="none" rtlCol="0" anchor="t">
            <a:spAutoFit/>
          </a:bodyPr>
          <a:p>
            <a:r>
              <a:rPr lang="zh-CN" altLang="en-US" b="1" spc="500">
                <a:solidFill>
                  <a:schemeClr val="bg1"/>
                </a:solidFill>
                <a:uFillTx/>
                <a:sym typeface="+mn-ea"/>
              </a:rPr>
              <a:t>分销激励策略</a:t>
            </a:r>
            <a:endParaRPr lang="zh-CN" altLang="en-US" b="1" spc="500">
              <a:solidFill>
                <a:schemeClr val="bg1"/>
              </a:solidFill>
              <a:uFillTx/>
              <a:sym typeface="+mn-ea"/>
            </a:endParaRPr>
          </a:p>
        </p:txBody>
      </p:sp>
      <p:sp>
        <p:nvSpPr>
          <p:cNvPr id="24" name="圆角矩形 23"/>
          <p:cNvSpPr/>
          <p:nvPr/>
        </p:nvSpPr>
        <p:spPr>
          <a:xfrm>
            <a:off x="8560435" y="3199130"/>
            <a:ext cx="2054225" cy="33528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601710" y="3182620"/>
            <a:ext cx="1935480" cy="368300"/>
          </a:xfrm>
          <a:prstGeom prst="rect">
            <a:avLst/>
          </a:prstGeom>
          <a:noFill/>
        </p:spPr>
        <p:txBody>
          <a:bodyPr wrap="none" rtlCol="0" anchor="t">
            <a:spAutoFit/>
          </a:bodyPr>
          <a:p>
            <a:r>
              <a:rPr lang="zh-CN" altLang="en-US" b="1" spc="500">
                <a:solidFill>
                  <a:schemeClr val="bg1"/>
                </a:solidFill>
                <a:uFillTx/>
                <a:sym typeface="+mn-ea"/>
              </a:rPr>
              <a:t>分销关联策略</a:t>
            </a:r>
            <a:endParaRPr lang="zh-CN" altLang="en-US" b="1" spc="500">
              <a:solidFill>
                <a:schemeClr val="bg1"/>
              </a:solidFill>
              <a:uFillTx/>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778000"/>
            <a:ext cx="12192000" cy="3359150"/>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C:\Users\will\Desktop\图片1.png图片1"/>
          <p:cNvPicPr>
            <a:picLocks noChangeAspect="1"/>
          </p:cNvPicPr>
          <p:nvPr>
            <p:custDataLst>
              <p:tags r:id="rId1"/>
            </p:custDataLst>
          </p:nvPr>
        </p:nvPicPr>
        <p:blipFill>
          <a:blip r:embed="rId2"/>
          <a:srcRect/>
          <a:stretch>
            <a:fillRect/>
          </a:stretch>
        </p:blipFill>
        <p:spPr>
          <a:xfrm>
            <a:off x="3077845" y="2622233"/>
            <a:ext cx="6036310" cy="19437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txBox="1">
            <a:spLocks noGrp="1"/>
          </p:cNvSpPr>
          <p:nvPr>
            <p:ph type="title"/>
          </p:nvPr>
        </p:nvSpPr>
        <p:spPr>
          <a:xfrm>
            <a:off x="2753995" y="2154555"/>
            <a:ext cx="1800225" cy="398780"/>
          </a:xfrm>
          <a:noFill/>
        </p:spPr>
        <p:txBody>
          <a:bodyPr wrap="square" rtlCol="0" anchor="t">
            <a:spAutoFit/>
          </a:bodyPr>
          <a:p>
            <a:pPr lvl="0" algn="l">
              <a:lnSpc>
                <a:spcPct val="100000"/>
              </a:lnSpc>
              <a:buClrTx/>
              <a:buSzTx/>
              <a:buFontTx/>
            </a:pPr>
            <a:r>
              <a:rPr lang="zh-CN" altLang="en-US" sz="2000" b="1" spc="100">
                <a:uFillTx/>
                <a:latin typeface="+mn-lt"/>
                <a:ea typeface="+mn-ea"/>
                <a:cs typeface="+mn-cs"/>
                <a:sym typeface="+mn-ea"/>
              </a:rPr>
              <a:t>分销基础功能 </a:t>
            </a:r>
            <a:endParaRPr lang="zh-CN" altLang="en-US" sz="2000" b="1" spc="100">
              <a:uFillTx/>
              <a:latin typeface="+mn-lt"/>
              <a:ea typeface="+mn-ea"/>
              <a:cs typeface="+mn-cs"/>
              <a:sym typeface="+mn-ea"/>
            </a:endParaRPr>
          </a:p>
        </p:txBody>
      </p:sp>
      <p:sp>
        <p:nvSpPr>
          <p:cNvPr id="4" name="文本框 3"/>
          <p:cNvSpPr txBox="1"/>
          <p:nvPr/>
        </p:nvSpPr>
        <p:spPr>
          <a:xfrm>
            <a:off x="8093710" y="2153920"/>
            <a:ext cx="2049780" cy="398780"/>
          </a:xfrm>
          <a:prstGeom prst="rect">
            <a:avLst/>
          </a:prstGeom>
          <a:noFill/>
        </p:spPr>
        <p:txBody>
          <a:bodyPr wrap="none" rtlCol="0" anchor="t">
            <a:spAutoFit/>
          </a:bodyPr>
          <a:p>
            <a:r>
              <a:rPr lang="zh-CN" altLang="en-US" sz="2000" b="1" spc="100">
                <a:solidFill>
                  <a:schemeClr val="tx1"/>
                </a:solidFill>
                <a:uFillTx/>
                <a:sym typeface="+mn-ea"/>
              </a:rPr>
              <a:t>个性化分销模式</a:t>
            </a:r>
            <a:endParaRPr lang="zh-CN" altLang="en-US" sz="2000" b="1" spc="100">
              <a:solidFill>
                <a:schemeClr val="tx1"/>
              </a:solidFill>
              <a:uFillTx/>
              <a:sym typeface="+mn-ea"/>
            </a:endParaRPr>
          </a:p>
        </p:txBody>
      </p:sp>
      <p:sp>
        <p:nvSpPr>
          <p:cNvPr id="8" name="标题 1"/>
          <p:cNvSpPr>
            <a:spLocks noGrp="1"/>
          </p:cNvSpPr>
          <p:nvPr/>
        </p:nvSpPr>
        <p:spPr>
          <a:xfrm>
            <a:off x="7661275" y="3549015"/>
            <a:ext cx="1250950" cy="64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600"/>
              <a:t>永久模式</a:t>
            </a:r>
            <a:endParaRPr lang="zh-CN" altLang="en-US" sz="1600"/>
          </a:p>
        </p:txBody>
      </p:sp>
      <p:pic>
        <p:nvPicPr>
          <p:cNvPr id="12" name="图片 11" descr="1永久"/>
          <p:cNvPicPr>
            <a:picLocks noChangeAspect="1"/>
          </p:cNvPicPr>
          <p:nvPr/>
        </p:nvPicPr>
        <p:blipFill>
          <a:blip r:embed="rId1"/>
          <a:stretch>
            <a:fillRect/>
          </a:stretch>
        </p:blipFill>
        <p:spPr>
          <a:xfrm>
            <a:off x="7994015" y="3341370"/>
            <a:ext cx="347980" cy="290195"/>
          </a:xfrm>
          <a:prstGeom prst="rect">
            <a:avLst/>
          </a:prstGeom>
        </p:spPr>
      </p:pic>
      <p:sp>
        <p:nvSpPr>
          <p:cNvPr id="13" name="圆角矩形 12"/>
          <p:cNvSpPr/>
          <p:nvPr/>
        </p:nvSpPr>
        <p:spPr>
          <a:xfrm>
            <a:off x="7600950" y="3098800"/>
            <a:ext cx="1134745" cy="1082675"/>
          </a:xfrm>
          <a:prstGeom prst="roundRect">
            <a:avLst/>
          </a:prstGeom>
          <a:noFill/>
          <a:ln w="44450">
            <a:solidFill>
              <a:srgbClr val="FB6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14" name="标题 1"/>
          <p:cNvSpPr>
            <a:spLocks noGrp="1"/>
          </p:cNvSpPr>
          <p:nvPr/>
        </p:nvSpPr>
        <p:spPr>
          <a:xfrm>
            <a:off x="9683750" y="3542030"/>
            <a:ext cx="1250950" cy="64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600"/>
              <a:t>动态模式</a:t>
            </a:r>
            <a:endParaRPr lang="zh-CN" altLang="en-US" sz="1600"/>
          </a:p>
        </p:txBody>
      </p:sp>
      <p:pic>
        <p:nvPicPr>
          <p:cNvPr id="15" name="图片 14" descr="C:\Users\Administrator\Desktop\分销模式\2动态.png2动态"/>
          <p:cNvPicPr>
            <a:picLocks noChangeAspect="1"/>
          </p:cNvPicPr>
          <p:nvPr/>
        </p:nvPicPr>
        <p:blipFill>
          <a:blip r:embed="rId2"/>
          <a:srcRect/>
          <a:stretch>
            <a:fillRect/>
          </a:stretch>
        </p:blipFill>
        <p:spPr>
          <a:xfrm>
            <a:off x="9995535" y="3341370"/>
            <a:ext cx="347345" cy="289560"/>
          </a:xfrm>
          <a:prstGeom prst="rect">
            <a:avLst/>
          </a:prstGeom>
        </p:spPr>
      </p:pic>
      <p:sp>
        <p:nvSpPr>
          <p:cNvPr id="17" name="标题 1"/>
          <p:cNvSpPr>
            <a:spLocks noGrp="1"/>
          </p:cNvSpPr>
          <p:nvPr/>
        </p:nvSpPr>
        <p:spPr>
          <a:xfrm>
            <a:off x="7661275" y="5224145"/>
            <a:ext cx="1250950" cy="64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600"/>
              <a:t>竞争模式</a:t>
            </a:r>
            <a:endParaRPr lang="zh-CN" altLang="en-US" sz="1600"/>
          </a:p>
        </p:txBody>
      </p:sp>
      <p:pic>
        <p:nvPicPr>
          <p:cNvPr id="18" name="图片 17" descr="C:\Users\Administrator\Desktop\分销模式\3竞争.png3竞争"/>
          <p:cNvPicPr>
            <a:picLocks noChangeAspect="1"/>
          </p:cNvPicPr>
          <p:nvPr/>
        </p:nvPicPr>
        <p:blipFill>
          <a:blip r:embed="rId3"/>
          <a:srcRect/>
          <a:stretch>
            <a:fillRect/>
          </a:stretch>
        </p:blipFill>
        <p:spPr>
          <a:xfrm>
            <a:off x="7977505" y="5053965"/>
            <a:ext cx="422910" cy="257810"/>
          </a:xfrm>
          <a:prstGeom prst="rect">
            <a:avLst/>
          </a:prstGeom>
        </p:spPr>
      </p:pic>
      <p:sp>
        <p:nvSpPr>
          <p:cNvPr id="19" name="圆角矩形 18"/>
          <p:cNvSpPr/>
          <p:nvPr/>
        </p:nvSpPr>
        <p:spPr>
          <a:xfrm>
            <a:off x="7600950" y="4785360"/>
            <a:ext cx="1134745" cy="1082675"/>
          </a:xfrm>
          <a:prstGeom prst="roundRect">
            <a:avLst/>
          </a:prstGeom>
          <a:noFill/>
          <a:ln w="44450">
            <a:solidFill>
              <a:srgbClr val="FB6638"/>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400">
              <a:sym typeface="+mn-ea"/>
            </a:endParaRPr>
          </a:p>
        </p:txBody>
      </p:sp>
      <p:sp>
        <p:nvSpPr>
          <p:cNvPr id="20" name="标题 1"/>
          <p:cNvSpPr>
            <a:spLocks noGrp="1"/>
          </p:cNvSpPr>
          <p:nvPr/>
        </p:nvSpPr>
        <p:spPr>
          <a:xfrm>
            <a:off x="9664065" y="5229225"/>
            <a:ext cx="1250950" cy="64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600"/>
              <a:t>维护模式</a:t>
            </a:r>
            <a:endParaRPr lang="zh-CN" altLang="en-US" sz="1600"/>
          </a:p>
        </p:txBody>
      </p:sp>
      <p:pic>
        <p:nvPicPr>
          <p:cNvPr id="21" name="图片 20" descr="C:\Users\Administrator\Desktop\分销模式\4维护.png4维护"/>
          <p:cNvPicPr>
            <a:picLocks noChangeAspect="1"/>
          </p:cNvPicPr>
          <p:nvPr/>
        </p:nvPicPr>
        <p:blipFill>
          <a:blip r:embed="rId4"/>
          <a:srcRect/>
          <a:stretch>
            <a:fillRect/>
          </a:stretch>
        </p:blipFill>
        <p:spPr>
          <a:xfrm>
            <a:off x="9995535" y="5037455"/>
            <a:ext cx="366395" cy="277495"/>
          </a:xfrm>
          <a:prstGeom prst="rect">
            <a:avLst/>
          </a:prstGeom>
        </p:spPr>
      </p:pic>
      <p:sp>
        <p:nvSpPr>
          <p:cNvPr id="22" name="圆角矩形 21"/>
          <p:cNvSpPr/>
          <p:nvPr/>
        </p:nvSpPr>
        <p:spPr>
          <a:xfrm>
            <a:off x="9601835" y="4781550"/>
            <a:ext cx="1134745" cy="1082675"/>
          </a:xfrm>
          <a:prstGeom prst="roundRect">
            <a:avLst/>
          </a:prstGeom>
          <a:noFill/>
          <a:ln w="44450">
            <a:solidFill>
              <a:srgbClr val="FB6638"/>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400">
              <a:sym typeface="+mn-ea"/>
            </a:endParaRPr>
          </a:p>
        </p:txBody>
      </p:sp>
      <p:sp>
        <p:nvSpPr>
          <p:cNvPr id="24" name="等腰三角形 23"/>
          <p:cNvSpPr/>
          <p:nvPr/>
        </p:nvSpPr>
        <p:spPr>
          <a:xfrm rot="5400000">
            <a:off x="7921625" y="2267585"/>
            <a:ext cx="172085" cy="172085"/>
          </a:xfrm>
          <a:prstGeom prst="triangl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等腰三角形 24"/>
          <p:cNvSpPr/>
          <p:nvPr/>
        </p:nvSpPr>
        <p:spPr>
          <a:xfrm rot="16200000">
            <a:off x="10143490" y="2267585"/>
            <a:ext cx="172085" cy="172085"/>
          </a:xfrm>
          <a:prstGeom prst="triangl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等腰三角形 25"/>
          <p:cNvSpPr/>
          <p:nvPr/>
        </p:nvSpPr>
        <p:spPr>
          <a:xfrm rot="5400000">
            <a:off x="2581910" y="2266950"/>
            <a:ext cx="172085" cy="172085"/>
          </a:xfrm>
          <a:prstGeom prst="triangl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等腰三角形 26"/>
          <p:cNvSpPr/>
          <p:nvPr/>
        </p:nvSpPr>
        <p:spPr>
          <a:xfrm rot="16200000">
            <a:off x="4547870" y="2266950"/>
            <a:ext cx="172085" cy="172085"/>
          </a:xfrm>
          <a:prstGeom prst="triangle">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配图1"/>
          <p:cNvPicPr>
            <a:picLocks noChangeAspect="1"/>
          </p:cNvPicPr>
          <p:nvPr/>
        </p:nvPicPr>
        <p:blipFill>
          <a:blip r:embed="rId5"/>
          <a:stretch>
            <a:fillRect/>
          </a:stretch>
        </p:blipFill>
        <p:spPr>
          <a:xfrm>
            <a:off x="709295" y="2614930"/>
            <a:ext cx="5922010" cy="3777615"/>
          </a:xfrm>
          <a:prstGeom prst="rect">
            <a:avLst/>
          </a:prstGeom>
        </p:spPr>
      </p:pic>
      <p:sp>
        <p:nvSpPr>
          <p:cNvPr id="7" name="圆角矩形 6"/>
          <p:cNvSpPr/>
          <p:nvPr/>
        </p:nvSpPr>
        <p:spPr>
          <a:xfrm>
            <a:off x="9601835" y="3096895"/>
            <a:ext cx="1134745" cy="1082675"/>
          </a:xfrm>
          <a:prstGeom prst="roundRect">
            <a:avLst/>
          </a:prstGeom>
          <a:noFill/>
          <a:ln w="44450">
            <a:solidFill>
              <a:srgbClr val="FB6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29" name="矩形 28"/>
          <p:cNvSpPr/>
          <p:nvPr/>
        </p:nvSpPr>
        <p:spPr>
          <a:xfrm>
            <a:off x="4114165" y="1042670"/>
            <a:ext cx="3754755" cy="368300"/>
          </a:xfrm>
          <a:prstGeom prst="rect">
            <a:avLst/>
          </a:prstGeom>
        </p:spPr>
        <p:txBody>
          <a:bodyPr vert="horz" wrap="square" lIns="91440" tIns="45720" rIns="91440" bIns="45720" rtlCol="0" anchor="ctr"/>
          <a:p>
            <a:pPr lvl="0" algn="l">
              <a:lnSpc>
                <a:spcPct val="90000"/>
              </a:lnSpc>
              <a:buClrTx/>
              <a:buSzTx/>
              <a:buFontTx/>
            </a:pPr>
            <a:r>
              <a:rPr lang="zh-CN" altLang="en-US" sz="2800" b="1" spc="300">
                <a:solidFill>
                  <a:srgbClr val="FB6638"/>
                </a:solidFill>
                <a:uFillTx/>
                <a:latin typeface="+mj-lt"/>
                <a:ea typeface="+mj-ea"/>
                <a:cs typeface="+mj-cs"/>
                <a:sym typeface="+mn-ea"/>
              </a:rPr>
              <a:t>个性化分销功能概览</a:t>
            </a:r>
            <a:endParaRPr lang="zh-CN" altLang="en-US" sz="2800" b="1" spc="300">
              <a:solidFill>
                <a:srgbClr val="FB6638"/>
              </a:solidFill>
              <a:uFillTx/>
              <a:latin typeface="+mj-lt"/>
              <a:ea typeface="+mj-ea"/>
              <a:cs typeface="+mj-cs"/>
              <a:sym typeface="+mn-ea"/>
            </a:endParaRPr>
          </a:p>
        </p:txBody>
      </p:sp>
      <p:sp>
        <p:nvSpPr>
          <p:cNvPr id="30" name="矩形 29"/>
          <p:cNvSpPr/>
          <p:nvPr/>
        </p:nvSpPr>
        <p:spPr>
          <a:xfrm>
            <a:off x="3948430" y="989965"/>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7893685" y="989965"/>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椭圆 45"/>
          <p:cNvSpPr/>
          <p:nvPr/>
        </p:nvSpPr>
        <p:spPr>
          <a:xfrm>
            <a:off x="5721836" y="2352530"/>
            <a:ext cx="812271" cy="812271"/>
          </a:xfrm>
          <a:prstGeom prst="ellipse">
            <a:avLst/>
          </a:pr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47" name="椭圆 46"/>
          <p:cNvSpPr/>
          <p:nvPr/>
        </p:nvSpPr>
        <p:spPr>
          <a:xfrm>
            <a:off x="5721836" y="3699071"/>
            <a:ext cx="812271" cy="812271"/>
          </a:xfrm>
          <a:prstGeom prst="ellipse">
            <a:avLst/>
          </a:pr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48" name="椭圆 47"/>
          <p:cNvSpPr/>
          <p:nvPr/>
        </p:nvSpPr>
        <p:spPr>
          <a:xfrm>
            <a:off x="5721836" y="5004337"/>
            <a:ext cx="812271" cy="812271"/>
          </a:xfrm>
          <a:prstGeom prst="ellipse">
            <a:avLst/>
          </a:pr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49" name="椭圆 18"/>
          <p:cNvSpPr/>
          <p:nvPr/>
        </p:nvSpPr>
        <p:spPr>
          <a:xfrm flipH="1">
            <a:off x="5151808" y="2640404"/>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黑体" panose="02010609060101010101" charset="-122"/>
            </a:endParaRPr>
          </a:p>
        </p:txBody>
      </p:sp>
      <p:sp>
        <p:nvSpPr>
          <p:cNvPr id="50" name="椭圆 18"/>
          <p:cNvSpPr/>
          <p:nvPr/>
        </p:nvSpPr>
        <p:spPr>
          <a:xfrm flipH="1">
            <a:off x="5151808" y="3986945"/>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51" name="椭圆 18"/>
          <p:cNvSpPr/>
          <p:nvPr/>
        </p:nvSpPr>
        <p:spPr>
          <a:xfrm flipH="1">
            <a:off x="5151808" y="5292211"/>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52" name="椭圆 20"/>
          <p:cNvSpPr/>
          <p:nvPr/>
        </p:nvSpPr>
        <p:spPr>
          <a:xfrm>
            <a:off x="5964805" y="2578354"/>
            <a:ext cx="360623" cy="360623"/>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a:ea typeface="黑体" panose="02010609060101010101" charset="-122"/>
            </a:endParaRPr>
          </a:p>
        </p:txBody>
      </p:sp>
      <p:sp>
        <p:nvSpPr>
          <p:cNvPr id="53" name="椭圆 21"/>
          <p:cNvSpPr/>
          <p:nvPr/>
        </p:nvSpPr>
        <p:spPr>
          <a:xfrm>
            <a:off x="5959692" y="3953236"/>
            <a:ext cx="360623" cy="303679"/>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a:ea typeface="黑体" panose="02010609060101010101" charset="-122"/>
            </a:endParaRPr>
          </a:p>
        </p:txBody>
      </p:sp>
      <p:sp>
        <p:nvSpPr>
          <p:cNvPr id="54" name="椭圆 22"/>
          <p:cNvSpPr/>
          <p:nvPr/>
        </p:nvSpPr>
        <p:spPr>
          <a:xfrm>
            <a:off x="5976022" y="5230796"/>
            <a:ext cx="326761" cy="360623"/>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Arial" panose="020B0604020202020204"/>
              <a:ea typeface="黑体" panose="02010609060101010101" charset="-122"/>
            </a:endParaRPr>
          </a:p>
        </p:txBody>
      </p:sp>
      <p:sp>
        <p:nvSpPr>
          <p:cNvPr id="56" name="矩形 55"/>
          <p:cNvSpPr/>
          <p:nvPr/>
        </p:nvSpPr>
        <p:spPr>
          <a:xfrm>
            <a:off x="6957060" y="2385695"/>
            <a:ext cx="4354195" cy="730885"/>
          </a:xfrm>
          <a:prstGeom prst="rect">
            <a:avLst/>
          </a:prstGeom>
        </p:spPr>
        <p:txBody>
          <a:bodyPr wrap="square">
            <a:spAutoFit/>
            <a:scene3d>
              <a:camera prst="orthographicFront"/>
              <a:lightRig rig="threePt" dir="t"/>
            </a:scene3d>
            <a:sp3d contourW="12700"/>
          </a:bodyPr>
          <a:lstStyle/>
          <a:p>
            <a:pPr lvl="0" algn="l">
              <a:lnSpc>
                <a:spcPct val="130000"/>
              </a:lnSpc>
              <a:buClrTx/>
              <a:buSzTx/>
              <a:buFontTx/>
            </a:pPr>
            <a:r>
              <a:rPr lang="zh-CN" altLang="en-US" sz="1600" spc="200">
                <a:solidFill>
                  <a:srgbClr val="ED7C31"/>
                </a:solidFill>
                <a:uFillTx/>
                <a:sym typeface="+mn-ea"/>
              </a:rPr>
              <a:t>分销商与下线绑定</a:t>
            </a:r>
            <a:r>
              <a:rPr lang="zh-CN" altLang="en-US" sz="1600" spc="200">
                <a:solidFill>
                  <a:srgbClr val="ED7C31"/>
                </a:solidFill>
                <a:uFillTx/>
                <a:sym typeface="+mn-ea"/>
              </a:rPr>
              <a:t>关系后</a:t>
            </a:r>
            <a:r>
              <a:rPr lang="zh-CN" altLang="en-US" sz="1600" spc="200">
                <a:solidFill>
                  <a:srgbClr val="ED7C31"/>
                </a:solidFill>
                <a:uFillTx/>
                <a:sym typeface="+mn-ea"/>
              </a:rPr>
              <a:t>永久有效，仅可在后台手动变更</a:t>
            </a:r>
            <a:r>
              <a:rPr lang="zh-CN" altLang="en-US" sz="1600" spc="200">
                <a:solidFill>
                  <a:srgbClr val="ED7C31"/>
                </a:solidFill>
                <a:uFillTx/>
                <a:sym typeface="+mn-ea"/>
              </a:rPr>
              <a:t>上下线</a:t>
            </a:r>
            <a:r>
              <a:rPr lang="zh-CN" altLang="en-US" sz="1600" spc="200">
                <a:solidFill>
                  <a:srgbClr val="ED7C31"/>
                </a:solidFill>
                <a:uFillTx/>
                <a:sym typeface="+mn-ea"/>
              </a:rPr>
              <a:t>关系</a:t>
            </a:r>
            <a:r>
              <a:rPr lang="zh-CN" altLang="en-US" sz="1600" spc="200">
                <a:solidFill>
                  <a:srgbClr val="ED7C31"/>
                </a:solidFill>
                <a:uFillTx/>
                <a:sym typeface="+mn-ea"/>
              </a:rPr>
              <a:t>。</a:t>
            </a:r>
            <a:endParaRPr lang="zh-CN" altLang="en-US" sz="1600" spc="200">
              <a:solidFill>
                <a:srgbClr val="ED7C31"/>
              </a:solidFill>
              <a:uFillTx/>
              <a:sym typeface="+mn-ea"/>
            </a:endParaRPr>
          </a:p>
        </p:txBody>
      </p:sp>
      <p:sp>
        <p:nvSpPr>
          <p:cNvPr id="59" name="矩形 58"/>
          <p:cNvSpPr/>
          <p:nvPr/>
        </p:nvSpPr>
        <p:spPr>
          <a:xfrm>
            <a:off x="6957060" y="5070475"/>
            <a:ext cx="4292600" cy="730885"/>
          </a:xfrm>
          <a:prstGeom prst="rect">
            <a:avLst/>
          </a:prstGeom>
        </p:spPr>
        <p:txBody>
          <a:bodyPr wrap="square">
            <a:spAutoFit/>
            <a:scene3d>
              <a:camera prst="orthographicFront"/>
              <a:lightRig rig="threePt" dir="t"/>
            </a:scene3d>
            <a:sp3d contourW="12700"/>
          </a:bodyPr>
          <a:lstStyle/>
          <a:p>
            <a:pPr lvl="0" algn="l">
              <a:lnSpc>
                <a:spcPct val="130000"/>
              </a:lnSpc>
              <a:buClrTx/>
              <a:buSzTx/>
              <a:buFontTx/>
            </a:pPr>
            <a:r>
              <a:rPr lang="zh-CN" altLang="en-US" sz="1600" spc="200">
                <a:solidFill>
                  <a:srgbClr val="ED7C31"/>
                </a:solidFill>
                <a:uFillTx/>
                <a:sym typeface="+mn-ea"/>
              </a:rPr>
              <a:t>分销商没有竞争和危机意识，</a:t>
            </a:r>
            <a:r>
              <a:rPr lang="zh-CN" altLang="en-US" sz="1600" spc="200">
                <a:solidFill>
                  <a:srgbClr val="ED7C31"/>
                </a:solidFill>
                <a:uFillTx/>
                <a:sym typeface="+mn-ea"/>
              </a:rPr>
              <a:t>安于现状，</a:t>
            </a:r>
            <a:r>
              <a:rPr lang="zh-CN" altLang="en-US" sz="1600" spc="200">
                <a:solidFill>
                  <a:srgbClr val="ED7C31"/>
                </a:solidFill>
                <a:uFillTx/>
                <a:sym typeface="+mn-ea"/>
              </a:rPr>
              <a:t>不积极拓展新的下线会员</a:t>
            </a:r>
            <a:r>
              <a:rPr lang="zh-CN" altLang="en-US" sz="1600" spc="200">
                <a:solidFill>
                  <a:srgbClr val="ED7C31"/>
                </a:solidFill>
                <a:uFillTx/>
                <a:sym typeface="+mn-ea"/>
              </a:rPr>
              <a:t>。</a:t>
            </a:r>
            <a:endParaRPr lang="zh-CN" altLang="en-US" sz="1600" spc="200">
              <a:solidFill>
                <a:srgbClr val="ED7C31"/>
              </a:solidFill>
              <a:uFillTx/>
              <a:sym typeface="+mn-ea"/>
            </a:endParaRPr>
          </a:p>
        </p:txBody>
      </p:sp>
      <p:sp>
        <p:nvSpPr>
          <p:cNvPr id="62" name="矩形 61"/>
          <p:cNvSpPr/>
          <p:nvPr/>
        </p:nvSpPr>
        <p:spPr>
          <a:xfrm>
            <a:off x="6957060" y="3580130"/>
            <a:ext cx="4394835" cy="1050925"/>
          </a:xfrm>
          <a:prstGeom prst="rect">
            <a:avLst/>
          </a:prstGeom>
        </p:spPr>
        <p:txBody>
          <a:bodyPr wrap="square">
            <a:spAutoFit/>
            <a:scene3d>
              <a:camera prst="orthographicFront"/>
              <a:lightRig rig="threePt" dir="t"/>
            </a:scene3d>
            <a:sp3d contourW="12700"/>
          </a:bodyPr>
          <a:lstStyle/>
          <a:p>
            <a:pPr marL="0" lvl="0" algn="l">
              <a:lnSpc>
                <a:spcPct val="130000"/>
              </a:lnSpc>
              <a:buClrTx/>
              <a:buSzTx/>
              <a:buNone/>
            </a:pPr>
            <a:r>
              <a:rPr lang="zh-CN" altLang="en-US" sz="1600" spc="200">
                <a:solidFill>
                  <a:srgbClr val="ED7C31"/>
                </a:solidFill>
                <a:uFillTx/>
                <a:sym typeface="+mn-ea"/>
              </a:rPr>
              <a:t>分销商和下线会员出现关系“死水”，由于没有失去下线会员的风险，就对下线会员维护不足，订单越来越少。</a:t>
            </a:r>
            <a:endParaRPr lang="zh-CN" altLang="en-US" sz="1600" spc="200" dirty="0">
              <a:solidFill>
                <a:srgbClr val="ED7C31"/>
              </a:solidFill>
              <a:uFillTx/>
              <a:ea typeface="黑体" panose="02010609060101010101" charset="-122"/>
              <a:sym typeface="+mn-ea"/>
            </a:endParaRPr>
          </a:p>
        </p:txBody>
      </p:sp>
      <p:pic>
        <p:nvPicPr>
          <p:cNvPr id="65" name="图片 64" descr="供应商选择RGB颜色图标生产配送网络，物流市场研究，选择供应商，产品分销商孤立的矢量图_供应商选择RGB颜色图标"/>
          <p:cNvPicPr>
            <a:picLocks noChangeAspect="1"/>
          </p:cNvPicPr>
          <p:nvPr/>
        </p:nvPicPr>
        <p:blipFill>
          <a:blip r:embed="rId1"/>
          <a:stretch>
            <a:fillRect/>
          </a:stretch>
        </p:blipFill>
        <p:spPr>
          <a:xfrm>
            <a:off x="935355" y="2484120"/>
            <a:ext cx="3228975" cy="2962910"/>
          </a:xfrm>
          <a:prstGeom prst="rect">
            <a:avLst/>
          </a:prstGeom>
        </p:spPr>
      </p:pic>
      <p:sp>
        <p:nvSpPr>
          <p:cNvPr id="2" name="矩形 1"/>
          <p:cNvSpPr/>
          <p:nvPr/>
        </p:nvSpPr>
        <p:spPr>
          <a:xfrm>
            <a:off x="4427855" y="1042670"/>
            <a:ext cx="3336925" cy="368300"/>
          </a:xfrm>
          <a:prstGeom prst="rect">
            <a:avLst/>
          </a:prstGeom>
        </p:spPr>
        <p:txBody>
          <a:bodyPr vert="horz" wrap="square" lIns="91440" tIns="45720" rIns="91440" bIns="45720" rtlCol="0" anchor="ctr"/>
          <a:p>
            <a:pPr lvl="0" algn="l">
              <a:lnSpc>
                <a:spcPct val="90000"/>
              </a:lnSpc>
              <a:buClrTx/>
              <a:buSzTx/>
              <a:buFontTx/>
            </a:pPr>
            <a:r>
              <a:rPr lang="zh-CN" altLang="en-US" sz="2800" b="1" spc="300">
                <a:solidFill>
                  <a:srgbClr val="FB6638"/>
                </a:solidFill>
                <a:uFillTx/>
                <a:latin typeface="+mj-lt"/>
                <a:ea typeface="+mj-ea"/>
                <a:cs typeface="+mj-cs"/>
                <a:sym typeface="+mn-ea"/>
              </a:rPr>
              <a:t>传统分销模式痛点</a:t>
            </a:r>
            <a:endParaRPr lang="zh-CN" altLang="en-US" sz="2800" b="1" spc="300">
              <a:solidFill>
                <a:srgbClr val="FB6638"/>
              </a:solidFill>
              <a:uFillTx/>
              <a:latin typeface="+mj-lt"/>
              <a:ea typeface="+mj-ea"/>
              <a:cs typeface="+mj-cs"/>
              <a:sym typeface="+mn-ea"/>
            </a:endParaRPr>
          </a:p>
        </p:txBody>
      </p:sp>
      <p:sp>
        <p:nvSpPr>
          <p:cNvPr id="5" name="矩形 4"/>
          <p:cNvSpPr/>
          <p:nvPr/>
        </p:nvSpPr>
        <p:spPr>
          <a:xfrm>
            <a:off x="4237355" y="989965"/>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846695" y="989965"/>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3" name="直接连接符 32"/>
          <p:cNvCxnSpPr/>
          <p:nvPr/>
        </p:nvCxnSpPr>
        <p:spPr>
          <a:xfrm>
            <a:off x="6164980" y="5465560"/>
            <a:ext cx="26636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bwMode="blackWhite">
          <a:xfrm>
            <a:off x="5679440" y="2193925"/>
            <a:ext cx="600075" cy="3573145"/>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gradFill>
            <a:gsLst>
              <a:gs pos="0">
                <a:schemeClr val="bg1"/>
              </a:gs>
              <a:gs pos="100000">
                <a:schemeClr val="bg1">
                  <a:lumMod val="95000"/>
                </a:schemeClr>
              </a:gs>
              <a:gs pos="100000">
                <a:schemeClr val="bg1">
                  <a:lumMod val="75000"/>
                </a:schemeClr>
              </a:gs>
            </a:gsLst>
            <a:lin ang="5400000" scaled="0"/>
          </a:gra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b="1" dirty="0">
              <a:solidFill>
                <a:srgbClr val="0973DD"/>
              </a:solidFill>
              <a:latin typeface="Arial" panose="020B0604020202020204" pitchFamily="34" charset="0"/>
              <a:ea typeface="黑体" panose="02010609060101010101" charset="-122"/>
            </a:endParaRPr>
          </a:p>
        </p:txBody>
      </p:sp>
      <p:sp>
        <p:nvSpPr>
          <p:cNvPr id="44" name="椭圆 43"/>
          <p:cNvSpPr/>
          <p:nvPr/>
        </p:nvSpPr>
        <p:spPr>
          <a:xfrm>
            <a:off x="5627320" y="5120379"/>
            <a:ext cx="677286" cy="677284"/>
          </a:xfrm>
          <a:prstGeom prst="ellipse">
            <a:avLst/>
          </a:pr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28" name="Freeform 64"/>
          <p:cNvSpPr>
            <a:spLocks noEditPoints="1"/>
          </p:cNvSpPr>
          <p:nvPr/>
        </p:nvSpPr>
        <p:spPr bwMode="auto">
          <a:xfrm>
            <a:off x="5773496" y="5277793"/>
            <a:ext cx="412382" cy="393742"/>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16" tIns="45708" rIns="91416" bIns="45708" numCol="1" anchor="t" anchorCtr="0" compatLnSpc="1"/>
          <a:lstStyle/>
          <a:p>
            <a:endParaRPr lang="en-US" sz="1800"/>
          </a:p>
        </p:txBody>
      </p:sp>
      <p:cxnSp>
        <p:nvCxnSpPr>
          <p:cNvPr id="13" name="直接连接符 12"/>
          <p:cNvCxnSpPr/>
          <p:nvPr/>
        </p:nvCxnSpPr>
        <p:spPr>
          <a:xfrm>
            <a:off x="6175214" y="2474346"/>
            <a:ext cx="26636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463030" y="2109470"/>
            <a:ext cx="2374900" cy="335915"/>
          </a:xfrm>
          <a:prstGeom prst="rect">
            <a:avLst/>
          </a:prstGeom>
        </p:spPr>
        <p:txBody>
          <a:bodyPr wrap="square" lIns="91407" tIns="45704" rIns="91407" bIns="45704">
            <a:spAutoFit/>
          </a:bodyPr>
          <a:lstStyle/>
          <a:p>
            <a:pPr>
              <a:spcBef>
                <a:spcPct val="0"/>
              </a:spcBef>
              <a:buFont typeface="Arial" panose="020B0604020202020204" pitchFamily="34" charset="0"/>
              <a:buNone/>
            </a:pPr>
            <a:r>
              <a:rPr lang="zh-CN" altLang="en-US" sz="1600" b="1" spc="300">
                <a:solidFill>
                  <a:srgbClr val="FE6839"/>
                </a:solidFill>
                <a:uFillTx/>
                <a:sym typeface="+mn-ea"/>
              </a:rPr>
              <a:t>打破传统分销关系</a:t>
            </a:r>
            <a:endParaRPr lang="zh-CN" altLang="en-US" sz="1600" b="1" spc="300" dirty="0">
              <a:solidFill>
                <a:srgbClr val="FE6839"/>
              </a:solidFill>
              <a:uFillTx/>
              <a:latin typeface="黑体" panose="02010609060101010101" charset="-122"/>
              <a:ea typeface="黑体" panose="02010609060101010101" charset="-122"/>
              <a:cs typeface="Arial" panose="020B0604020202020204" pitchFamily="34" charset="0"/>
              <a:sym typeface="+mn-ea"/>
            </a:endParaRPr>
          </a:p>
        </p:txBody>
      </p:sp>
      <p:sp>
        <p:nvSpPr>
          <p:cNvPr id="15" name="矩形 47"/>
          <p:cNvSpPr>
            <a:spLocks noChangeArrowheads="1"/>
          </p:cNvSpPr>
          <p:nvPr/>
        </p:nvSpPr>
        <p:spPr bwMode="auto">
          <a:xfrm>
            <a:off x="6463030" y="2467610"/>
            <a:ext cx="4793615" cy="7359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l">
              <a:lnSpc>
                <a:spcPct val="150000"/>
              </a:lnSpc>
              <a:buClrTx/>
              <a:buSzTx/>
              <a:buNone/>
            </a:pPr>
            <a:r>
              <a:rPr lang="zh-CN" sz="1400" spc="300">
                <a:uFillTx/>
                <a:sym typeface="+mn-ea"/>
              </a:rPr>
              <a:t>打破传统分销闭环，解除“永久绑定”关系，</a:t>
            </a:r>
            <a:r>
              <a:rPr lang="zh-CN" sz="1400" spc="300">
                <a:uFillTx/>
                <a:sym typeface="+mn-ea"/>
              </a:rPr>
              <a:t>支持被其他分销商</a:t>
            </a:r>
            <a:r>
              <a:rPr lang="zh-CN" sz="1400" spc="300">
                <a:uFillTx/>
                <a:sym typeface="+mn-ea"/>
              </a:rPr>
              <a:t>“</a:t>
            </a:r>
            <a:r>
              <a:rPr lang="zh-CN" sz="1400" spc="300">
                <a:uFillTx/>
                <a:sym typeface="+mn-ea"/>
              </a:rPr>
              <a:t>挖墙脚</a:t>
            </a:r>
            <a:r>
              <a:rPr lang="zh-CN" sz="1400" spc="300">
                <a:uFillTx/>
                <a:sym typeface="+mn-ea"/>
              </a:rPr>
              <a:t>”</a:t>
            </a:r>
            <a:r>
              <a:rPr lang="zh-CN" sz="1400" spc="300">
                <a:uFillTx/>
                <a:sym typeface="+mn-ea"/>
              </a:rPr>
              <a:t>。</a:t>
            </a:r>
            <a:endParaRPr lang="zh-CN" sz="1400" spc="300">
              <a:uFillTx/>
              <a:sym typeface="+mn-ea"/>
            </a:endParaRPr>
          </a:p>
        </p:txBody>
      </p:sp>
      <p:sp>
        <p:nvSpPr>
          <p:cNvPr id="16" name="椭圆 15"/>
          <p:cNvSpPr/>
          <p:nvPr/>
        </p:nvSpPr>
        <p:spPr>
          <a:xfrm>
            <a:off x="5637553" y="2129166"/>
            <a:ext cx="677284" cy="677284"/>
          </a:xfrm>
          <a:prstGeom prst="ellipse">
            <a:avLst/>
          </a:pr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cxnSp>
        <p:nvCxnSpPr>
          <p:cNvPr id="18" name="直接连接符 17"/>
          <p:cNvCxnSpPr/>
          <p:nvPr/>
        </p:nvCxnSpPr>
        <p:spPr>
          <a:xfrm>
            <a:off x="6164980" y="4001293"/>
            <a:ext cx="26636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452870" y="3636645"/>
            <a:ext cx="2526030" cy="335915"/>
          </a:xfrm>
          <a:prstGeom prst="rect">
            <a:avLst/>
          </a:prstGeom>
        </p:spPr>
        <p:txBody>
          <a:bodyPr wrap="square" lIns="91407" tIns="45704" rIns="91407" bIns="45704">
            <a:spAutoFit/>
          </a:bodyPr>
          <a:lstStyle/>
          <a:p>
            <a:pPr lvl="0" algn="l">
              <a:buClrTx/>
              <a:buSzTx/>
              <a:buFont typeface="Arial" panose="020B0604020202020204" pitchFamily="34" charset="0"/>
            </a:pPr>
            <a:r>
              <a:rPr lang="zh-CN" altLang="en-US" sz="1600" b="1" spc="300">
                <a:solidFill>
                  <a:srgbClr val="FE6839"/>
                </a:solidFill>
                <a:uFillTx/>
                <a:sym typeface="+mn-ea"/>
              </a:rPr>
              <a:t>增强分销商危机感</a:t>
            </a:r>
            <a:endParaRPr lang="zh-CN" altLang="en-US" sz="1600" b="1" spc="300">
              <a:solidFill>
                <a:srgbClr val="FE6839"/>
              </a:solidFill>
              <a:uFillTx/>
              <a:sym typeface="+mn-ea"/>
            </a:endParaRPr>
          </a:p>
        </p:txBody>
      </p:sp>
      <p:sp>
        <p:nvSpPr>
          <p:cNvPr id="26" name="矩形 47"/>
          <p:cNvSpPr>
            <a:spLocks noChangeArrowheads="1"/>
          </p:cNvSpPr>
          <p:nvPr/>
        </p:nvSpPr>
        <p:spPr bwMode="auto">
          <a:xfrm>
            <a:off x="6452870" y="3994150"/>
            <a:ext cx="4803775" cy="7359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l">
              <a:lnSpc>
                <a:spcPct val="150000"/>
              </a:lnSpc>
              <a:buClrTx/>
              <a:buSzTx/>
              <a:buNone/>
            </a:pPr>
            <a:r>
              <a:rPr lang="zh-CN" sz="1400" spc="300">
                <a:uFillTx/>
                <a:sym typeface="+mn-ea"/>
              </a:rPr>
              <a:t>多种分销模式</a:t>
            </a:r>
            <a:r>
              <a:rPr lang="zh-CN" sz="1400" spc="300">
                <a:uFillTx/>
                <a:sym typeface="+mn-ea"/>
              </a:rPr>
              <a:t>让分销商之间产生竞争关系，制造危机感，促使其主动维护老下线，拓展新下线。</a:t>
            </a:r>
            <a:endParaRPr lang="zh-CN" sz="1400" spc="300">
              <a:uFillTx/>
              <a:sym typeface="+mn-ea"/>
            </a:endParaRPr>
          </a:p>
        </p:txBody>
      </p:sp>
      <p:sp>
        <p:nvSpPr>
          <p:cNvPr id="29" name="椭圆 28"/>
          <p:cNvSpPr/>
          <p:nvPr/>
        </p:nvSpPr>
        <p:spPr>
          <a:xfrm>
            <a:off x="5627320" y="3656113"/>
            <a:ext cx="677284" cy="677284"/>
          </a:xfrm>
          <a:prstGeom prst="ellipse">
            <a:avLst/>
          </a:prstGeom>
          <a:gradFill>
            <a:gsLst>
              <a:gs pos="0">
                <a:srgbClr val="FE6839"/>
              </a:gs>
              <a:gs pos="100000">
                <a:srgbClr val="F33401"/>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ea typeface="黑体" panose="02010609060101010101" charset="-122"/>
              <a:sym typeface="+mn-ea"/>
            </a:endParaRPr>
          </a:p>
        </p:txBody>
      </p:sp>
      <p:sp>
        <p:nvSpPr>
          <p:cNvPr id="34" name="矩形 33"/>
          <p:cNvSpPr/>
          <p:nvPr/>
        </p:nvSpPr>
        <p:spPr>
          <a:xfrm>
            <a:off x="6452870" y="5100955"/>
            <a:ext cx="2385695" cy="335915"/>
          </a:xfrm>
          <a:prstGeom prst="rect">
            <a:avLst/>
          </a:prstGeom>
        </p:spPr>
        <p:txBody>
          <a:bodyPr wrap="square" lIns="91407" tIns="45704" rIns="91407" bIns="45704">
            <a:spAutoFit/>
          </a:bodyPr>
          <a:lstStyle/>
          <a:p>
            <a:pPr lvl="0" algn="l">
              <a:buClrTx/>
              <a:buSzTx/>
              <a:buFont typeface="Arial" panose="020B0604020202020204" pitchFamily="34" charset="0"/>
            </a:pPr>
            <a:r>
              <a:rPr lang="zh-CN" altLang="en-US" sz="1600" b="1" spc="300">
                <a:solidFill>
                  <a:srgbClr val="FE6839"/>
                </a:solidFill>
                <a:uFillTx/>
                <a:sym typeface="+mn-ea"/>
              </a:rPr>
              <a:t>按需切换分销模式</a:t>
            </a:r>
            <a:endParaRPr lang="zh-CN" altLang="en-US" sz="1600" b="1" spc="300">
              <a:solidFill>
                <a:srgbClr val="FE6839"/>
              </a:solidFill>
              <a:uFillTx/>
              <a:sym typeface="+mn-ea"/>
            </a:endParaRPr>
          </a:p>
        </p:txBody>
      </p:sp>
      <p:sp>
        <p:nvSpPr>
          <p:cNvPr id="43" name="矩形 47"/>
          <p:cNvSpPr>
            <a:spLocks noChangeArrowheads="1"/>
          </p:cNvSpPr>
          <p:nvPr/>
        </p:nvSpPr>
        <p:spPr bwMode="auto">
          <a:xfrm>
            <a:off x="6463030" y="5527675"/>
            <a:ext cx="4803775" cy="7359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l">
              <a:lnSpc>
                <a:spcPct val="150000"/>
              </a:lnSpc>
              <a:buClrTx/>
              <a:buSzTx/>
              <a:buNone/>
            </a:pPr>
            <a:r>
              <a:rPr lang="zh-CN" sz="1400" spc="300">
                <a:uFillTx/>
                <a:sym typeface="+mn-ea"/>
              </a:rPr>
              <a:t>不局限于单一的分销模式，</a:t>
            </a:r>
            <a:r>
              <a:rPr lang="zh-CN" sz="1400" spc="300">
                <a:uFillTx/>
                <a:sym typeface="+mn-ea"/>
              </a:rPr>
              <a:t>多种分销模式按需选择，后台统一管理分销商和分销数据、佣金。</a:t>
            </a:r>
            <a:endParaRPr lang="zh-CN" sz="1400" spc="300">
              <a:uFillTx/>
              <a:sym typeface="+mn-ea"/>
            </a:endParaRPr>
          </a:p>
        </p:txBody>
      </p:sp>
      <p:sp>
        <p:nvSpPr>
          <p:cNvPr id="72" name="Freeform 45"/>
          <p:cNvSpPr>
            <a:spLocks noEditPoints="1"/>
          </p:cNvSpPr>
          <p:nvPr/>
        </p:nvSpPr>
        <p:spPr bwMode="auto">
          <a:xfrm>
            <a:off x="5759450" y="3784600"/>
            <a:ext cx="405765" cy="42164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FFFFF"/>
          </a:solidFill>
          <a:ln>
            <a:noFill/>
          </a:ln>
        </p:spPr>
        <p:txBody>
          <a:bodyPr vert="horz" wrap="square" lIns="80197" tIns="40097" rIns="80197" bIns="40097" numCol="1" anchor="t" anchorCtr="0" compatLnSpc="1"/>
          <a:p>
            <a:endParaRPr lang="zh-CN" altLang="en-US" sz="1935" dirty="0">
              <a:ea typeface="黑体" panose="02010609060101010101" charset="-122"/>
            </a:endParaRPr>
          </a:p>
        </p:txBody>
      </p:sp>
      <p:sp>
        <p:nvSpPr>
          <p:cNvPr id="73" name="Freeform 44"/>
          <p:cNvSpPr>
            <a:spLocks noEditPoints="1"/>
          </p:cNvSpPr>
          <p:nvPr/>
        </p:nvSpPr>
        <p:spPr bwMode="auto">
          <a:xfrm>
            <a:off x="5759450" y="2282825"/>
            <a:ext cx="405765" cy="334645"/>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FFFFF"/>
          </a:solidFill>
          <a:ln>
            <a:noFill/>
          </a:ln>
        </p:spPr>
        <p:txBody>
          <a:bodyPr vert="horz" wrap="square" lIns="80197" tIns="40097" rIns="80197" bIns="40097" numCol="1" anchor="t" anchorCtr="0" compatLnSpc="1"/>
          <a:p>
            <a:endParaRPr lang="zh-CN" altLang="en-US" sz="1935" dirty="0">
              <a:ea typeface="黑体" panose="02010609060101010101" charset="-122"/>
            </a:endParaRPr>
          </a:p>
        </p:txBody>
      </p:sp>
      <p:pic>
        <p:nvPicPr>
          <p:cNvPr id="57" name="图片 56" descr="创造性思维原始建议，非标准决策，解决问题大灯泡卡通人物的男人创新发展矢量孤立的概念隐喻图想法矢量概念隐喻"/>
          <p:cNvPicPr>
            <a:picLocks noChangeAspect="1"/>
          </p:cNvPicPr>
          <p:nvPr/>
        </p:nvPicPr>
        <p:blipFill>
          <a:blip r:embed="rId1"/>
          <a:stretch>
            <a:fillRect/>
          </a:stretch>
        </p:blipFill>
        <p:spPr>
          <a:xfrm>
            <a:off x="759460" y="2282825"/>
            <a:ext cx="3893185" cy="3893185"/>
          </a:xfrm>
          <a:prstGeom prst="rect">
            <a:avLst/>
          </a:prstGeom>
        </p:spPr>
      </p:pic>
      <p:sp>
        <p:nvSpPr>
          <p:cNvPr id="3" name="矩形 2"/>
          <p:cNvSpPr/>
          <p:nvPr/>
        </p:nvSpPr>
        <p:spPr>
          <a:xfrm>
            <a:off x="3564255" y="1054735"/>
            <a:ext cx="5064125" cy="368300"/>
          </a:xfrm>
          <a:prstGeom prst="rect">
            <a:avLst/>
          </a:prstGeom>
        </p:spPr>
        <p:txBody>
          <a:bodyPr vert="horz" wrap="square" lIns="91440" tIns="45720" rIns="91440" bIns="45720" rtlCol="0" anchor="ctr"/>
          <a:p>
            <a:pPr lvl="0" algn="l">
              <a:lnSpc>
                <a:spcPct val="90000"/>
              </a:lnSpc>
              <a:buClrTx/>
              <a:buSzTx/>
              <a:buFontTx/>
            </a:pPr>
            <a:r>
              <a:rPr lang="zh-CN" altLang="en-US" sz="2800" b="1" spc="300">
                <a:solidFill>
                  <a:srgbClr val="FB6638"/>
                </a:solidFill>
                <a:uFillTx/>
                <a:latin typeface="+mj-lt"/>
                <a:ea typeface="+mj-ea"/>
                <a:cs typeface="+mj-cs"/>
                <a:sym typeface="+mn-ea"/>
              </a:rPr>
              <a:t>如何解决传统分销模式痛点</a:t>
            </a:r>
            <a:endParaRPr lang="zh-CN" altLang="en-US" sz="2800" b="1" spc="300">
              <a:solidFill>
                <a:srgbClr val="FB6638"/>
              </a:solidFill>
              <a:uFillTx/>
              <a:latin typeface="+mj-lt"/>
              <a:ea typeface="+mj-ea"/>
              <a:cs typeface="+mj-cs"/>
              <a:sym typeface="+mn-ea"/>
            </a:endParaRPr>
          </a:p>
        </p:txBody>
      </p:sp>
      <p:sp>
        <p:nvSpPr>
          <p:cNvPr id="5" name="矩形 4"/>
          <p:cNvSpPr/>
          <p:nvPr/>
        </p:nvSpPr>
        <p:spPr>
          <a:xfrm>
            <a:off x="3377565" y="1002030"/>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628380" y="1002030"/>
            <a:ext cx="75565" cy="421005"/>
          </a:xfrm>
          <a:prstGeom prst="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 presetClass="entr" presetSubtype="2"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 presetClass="entr" presetSubtype="2"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par>
                                <p:cTn id="52" presetID="2" presetClass="entr" presetSubtype="2" fill="hold" grpId="0" nodeType="withEffect">
                                  <p:stCondLst>
                                    <p:cond delay="50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1+#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50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1+#ppt_w/2"/>
                                          </p:val>
                                        </p:tav>
                                        <p:tav tm="100000">
                                          <p:val>
                                            <p:strVal val="#ppt_x"/>
                                          </p:val>
                                        </p:tav>
                                      </p:tavLst>
                                    </p:anim>
                                    <p:anim calcmode="lin" valueType="num">
                                      <p:cBhvr additive="base">
                                        <p:cTn id="59" dur="500" fill="hold"/>
                                        <p:tgtEl>
                                          <p:spTgt spid="43"/>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2" grpId="0" bldLvl="0" animBg="1"/>
      <p:bldP spid="14" grpId="0"/>
      <p:bldP spid="15" grpId="0"/>
      <p:bldP spid="16" grpId="0" bldLvl="0" animBg="1"/>
      <p:bldP spid="25" grpId="0"/>
      <p:bldP spid="26" grpId="0"/>
      <p:bldP spid="29" grpId="0" bldLvl="0" animBg="1"/>
      <p:bldP spid="34" grpId="0"/>
      <p:bldP spid="43" grpId="0"/>
      <p:bldP spid="4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087452" y="1637223"/>
            <a:ext cx="843424" cy="1031097"/>
            <a:chOff x="8753116" y="5544796"/>
            <a:chExt cx="843424" cy="1031097"/>
          </a:xfrm>
        </p:grpSpPr>
        <p:sp>
          <p:nvSpPr>
            <p:cNvPr id="26" name="矩形 25"/>
            <p:cNvSpPr/>
            <p:nvPr/>
          </p:nvSpPr>
          <p:spPr>
            <a:xfrm rot="2578601">
              <a:off x="8753116" y="5684248"/>
              <a:ext cx="554310"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036150" y="5544796"/>
              <a:ext cx="560390" cy="560390"/>
            </a:xfrm>
            <a:prstGeom prst="ellipse">
              <a:avLst/>
            </a:prstGeom>
            <a:gradFill>
              <a:gsLst>
                <a:gs pos="0">
                  <a:srgbClr val="FE6F43"/>
                </a:gs>
                <a:gs pos="100000">
                  <a:srgbClr val="FC825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324039" y="5271763"/>
            <a:ext cx="1011983" cy="1230919"/>
            <a:chOff x="9448967" y="4600037"/>
            <a:chExt cx="830759" cy="1010488"/>
          </a:xfrm>
        </p:grpSpPr>
        <p:sp>
          <p:nvSpPr>
            <p:cNvPr id="29" name="矩形 28"/>
            <p:cNvSpPr/>
            <p:nvPr/>
          </p:nvSpPr>
          <p:spPr>
            <a:xfrm rot="2578601">
              <a:off x="9448967" y="4718880"/>
              <a:ext cx="574424"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694032" y="4600037"/>
              <a:ext cx="585694" cy="585694"/>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290219" y="2728537"/>
            <a:ext cx="2663016" cy="2748362"/>
            <a:chOff x="8069427" y="1148405"/>
            <a:chExt cx="3184649" cy="3286712"/>
          </a:xfrm>
        </p:grpSpPr>
        <p:sp>
          <p:nvSpPr>
            <p:cNvPr id="55" name="矩形 54"/>
            <p:cNvSpPr/>
            <p:nvPr/>
          </p:nvSpPr>
          <p:spPr>
            <a:xfrm rot="2578601">
              <a:off x="8069427" y="1940897"/>
              <a:ext cx="2389050"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871412" y="1148405"/>
              <a:ext cx="2382664" cy="2382664"/>
            </a:xfrm>
            <a:prstGeom prst="ellipse">
              <a:avLst/>
            </a:prstGeom>
            <a:gradFill>
              <a:gsLst>
                <a:gs pos="0">
                  <a:srgbClr val="FE6839"/>
                </a:gs>
                <a:gs pos="100000">
                  <a:srgbClr val="FE764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effectLst>
                    <a:outerShdw blurRad="38100" dist="38100" dir="2700000" algn="tl">
                      <a:srgbClr val="000000">
                        <a:alpha val="43137"/>
                      </a:srgbClr>
                    </a:outerShdw>
                  </a:effectLst>
                  <a:latin typeface="Impact" panose="020B0806030902050204" pitchFamily="34" charset="0"/>
                </a:rPr>
                <a:t>01</a:t>
              </a:r>
              <a:endParaRPr lang="zh-CN" altLang="en-US" sz="5400" dirty="0">
                <a:effectLst>
                  <a:outerShdw blurRad="38100" dist="38100" dir="2700000" algn="tl">
                    <a:srgbClr val="000000">
                      <a:alpha val="43137"/>
                    </a:srgbClr>
                  </a:outerShdw>
                </a:effectLst>
                <a:latin typeface="Impact" panose="020B0806030902050204" pitchFamily="34" charset="0"/>
              </a:endParaRPr>
            </a:p>
          </p:txBody>
        </p:sp>
      </p:grpSp>
      <p:grpSp>
        <p:nvGrpSpPr>
          <p:cNvPr id="57" name="组合 56"/>
          <p:cNvGrpSpPr/>
          <p:nvPr/>
        </p:nvGrpSpPr>
        <p:grpSpPr>
          <a:xfrm>
            <a:off x="710592" y="1502392"/>
            <a:ext cx="1957496" cy="2524774"/>
            <a:chOff x="5750897" y="1773405"/>
            <a:chExt cx="2194152" cy="2830013"/>
          </a:xfrm>
        </p:grpSpPr>
        <p:sp>
          <p:nvSpPr>
            <p:cNvPr id="58" name="矩形 57"/>
            <p:cNvSpPr/>
            <p:nvPr/>
          </p:nvSpPr>
          <p:spPr>
            <a:xfrm rot="2578601">
              <a:off x="5750897" y="2109198"/>
              <a:ext cx="1347406"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596750" y="1773405"/>
              <a:ext cx="1348299" cy="1348299"/>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6060342" y="2647746"/>
            <a:ext cx="3243580" cy="1014730"/>
          </a:xfrm>
          <a:prstGeom prst="rect">
            <a:avLst/>
          </a:prstGeom>
          <a:noFill/>
        </p:spPr>
        <p:txBody>
          <a:bodyPr wrap="none" rtlCol="0">
            <a:spAutoFit/>
          </a:bodyPr>
          <a:lstStyle/>
          <a:p>
            <a:r>
              <a:rPr lang="zh-CN" altLang="en-US" sz="60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rPr>
              <a:t>动态模式</a:t>
            </a:r>
            <a:endParaRPr lang="zh-CN" altLang="en-US" sz="60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endParaRPr>
          </a:p>
        </p:txBody>
      </p:sp>
      <p:cxnSp>
        <p:nvCxnSpPr>
          <p:cNvPr id="71" name="直接连接符 70"/>
          <p:cNvCxnSpPr/>
          <p:nvPr/>
        </p:nvCxnSpPr>
        <p:spPr>
          <a:xfrm>
            <a:off x="6121768" y="3770231"/>
            <a:ext cx="4777484"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122035" y="3970020"/>
            <a:ext cx="5080000" cy="414020"/>
          </a:xfrm>
          <a:prstGeom prst="rect">
            <a:avLst/>
          </a:prstGeom>
          <a:noFill/>
          <a:ln w="9525">
            <a:noFill/>
          </a:ln>
        </p:spPr>
        <p:txBody>
          <a:bodyPr>
            <a:spAutoFit/>
          </a:bodyPr>
          <a:p>
            <a:pPr indent="0" fontAlgn="auto">
              <a:lnSpc>
                <a:spcPct val="150000"/>
              </a:lnSpc>
            </a:pPr>
            <a:r>
              <a:rPr lang="en-US" altLang="zh-CN" sz="1400" b="0" spc="100">
                <a:solidFill>
                  <a:schemeClr val="tx1"/>
                </a:solidFill>
                <a:uFillTx/>
                <a:latin typeface="微软雅黑" panose="020B0503020204020204" charset="-122"/>
                <a:ea typeface="微软雅黑" panose="020B0503020204020204" charset="-122"/>
              </a:rPr>
              <a:t>· </a:t>
            </a:r>
            <a:r>
              <a:rPr lang="zh-CN" sz="1400" b="0" spc="100">
                <a:solidFill>
                  <a:schemeClr val="tx1"/>
                </a:solidFill>
                <a:uFillTx/>
                <a:latin typeface="微软雅黑" panose="020B0503020204020204" charset="-122"/>
                <a:ea typeface="微软雅黑" panose="020B0503020204020204" charset="-122"/>
              </a:rPr>
              <a:t>会员可以随时成为任何分销商的下线</a:t>
            </a:r>
            <a:endParaRPr lang="zh-CN" altLang="en-US" sz="1400" b="0" spc="100">
              <a:solidFill>
                <a:schemeClr val="tx1"/>
              </a:solidFill>
              <a:uFillTx/>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0-#ppt_w/2"/>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750" fill="hold"/>
                                        <p:tgtEl>
                                          <p:spTgt spid="57"/>
                                        </p:tgtEl>
                                        <p:attrNameLst>
                                          <p:attrName>ppt_x</p:attrName>
                                        </p:attrNameLst>
                                      </p:cBhvr>
                                      <p:tavLst>
                                        <p:tav tm="0">
                                          <p:val>
                                            <p:strVal val="0-#ppt_w/2"/>
                                          </p:val>
                                        </p:tav>
                                        <p:tav tm="100000">
                                          <p:val>
                                            <p:strVal val="#ppt_x"/>
                                          </p:val>
                                        </p:tav>
                                      </p:tavLst>
                                    </p:anim>
                                    <p:anim calcmode="lin" valueType="num">
                                      <p:cBhvr additive="base">
                                        <p:cTn id="12" dur="75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0-#ppt_w/2"/>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2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1+#ppt_h/2"/>
                                          </p:val>
                                        </p:tav>
                                        <p:tav tm="100000">
                                          <p:val>
                                            <p:strVal val="#ppt_y"/>
                                          </p:val>
                                        </p:tav>
                                      </p:tavLst>
                                    </p:anim>
                                  </p:childTnLst>
                                </p:cTn>
                              </p:par>
                              <p:par>
                                <p:cTn id="21" presetID="41" presetClass="entr" presetSubtype="0" fill="hold" grpId="0" nodeType="withEffect">
                                  <p:stCondLst>
                                    <p:cond delay="750"/>
                                  </p:stCondLst>
                                  <p:iterate type="lt">
                                    <p:tmPct val="10000"/>
                                  </p:iterate>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0"/>
                                        </p:tgtEl>
                                        <p:attrNameLst>
                                          <p:attrName>ppt_y</p:attrName>
                                        </p:attrNameLst>
                                      </p:cBhvr>
                                      <p:tavLst>
                                        <p:tav tm="0">
                                          <p:val>
                                            <p:strVal val="#ppt_y"/>
                                          </p:val>
                                        </p:tav>
                                        <p:tav tm="100000">
                                          <p:val>
                                            <p:strVal val="#ppt_y"/>
                                          </p:val>
                                        </p:tav>
                                      </p:tavLst>
                                    </p:anim>
                                    <p:anim calcmode="lin" valueType="num">
                                      <p:cBhvr>
                                        <p:cTn id="25"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0"/>
                                        </p:tgtEl>
                                      </p:cBhvr>
                                    </p:animEffect>
                                  </p:childTnLst>
                                </p:cTn>
                              </p:par>
                              <p:par>
                                <p:cTn id="28" presetID="22" presetClass="entr" presetSubtype="8" fill="hold" nodeType="withEffect">
                                  <p:stCondLst>
                                    <p:cond delay="1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805815" y="2453005"/>
            <a:ext cx="10712450" cy="3983990"/>
          </a:xfrm>
          <a:prstGeom prst="rect">
            <a:avLst/>
          </a:prstGeom>
          <a:solidFill>
            <a:srgbClr val="FF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829945" y="1663065"/>
            <a:ext cx="10652760" cy="410845"/>
          </a:xfrm>
          <a:prstGeom prst="rect">
            <a:avLst/>
          </a:prstGeom>
          <a:noFill/>
          <a:ln w="9525">
            <a:noFill/>
          </a:ln>
        </p:spPr>
        <p:txBody>
          <a:bodyPr wrap="square">
            <a:spAutoFit/>
          </a:bodyPr>
          <a:p>
            <a:pPr lvl="0" algn="l">
              <a:lnSpc>
                <a:spcPct val="130000"/>
              </a:lnSpc>
              <a:buClrTx/>
              <a:buSzTx/>
              <a:buFontTx/>
            </a:pPr>
            <a:r>
              <a:rPr lang="zh-CN" sz="1600" spc="200">
                <a:solidFill>
                  <a:schemeClr val="tx1"/>
                </a:solidFill>
                <a:uFillTx/>
                <a:sym typeface="+mn-ea"/>
              </a:rPr>
              <a:t>分销商A与下线B绑定关系后，不固定关系，B可随时成为其他分销商的下线，同时A与B解除绑定关系。</a:t>
            </a:r>
            <a:endParaRPr lang="zh-CN" sz="1600" spc="200">
              <a:solidFill>
                <a:schemeClr val="tx1"/>
              </a:solidFill>
              <a:uFillTx/>
              <a:sym typeface="+mn-ea"/>
            </a:endParaRPr>
          </a:p>
        </p:txBody>
      </p:sp>
      <p:sp>
        <p:nvSpPr>
          <p:cNvPr id="7" name="圆角矩形 6"/>
          <p:cNvSpPr/>
          <p:nvPr/>
        </p:nvSpPr>
        <p:spPr>
          <a:xfrm>
            <a:off x="916940" y="1116330"/>
            <a:ext cx="2054225"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937895" y="1129665"/>
            <a:ext cx="2113280" cy="368300"/>
          </a:xfrm>
          <a:prstGeom prst="rect">
            <a:avLst/>
          </a:prstGeom>
          <a:noFill/>
        </p:spPr>
        <p:txBody>
          <a:bodyPr wrap="none" rtlCol="0">
            <a:spAutoFit/>
          </a:bodyPr>
          <a:p>
            <a:r>
              <a:rPr lang="zh-CN" altLang="en-US" b="1" spc="100">
                <a:solidFill>
                  <a:schemeClr val="bg1"/>
                </a:solidFill>
                <a:uFillTx/>
              </a:rPr>
              <a:t>什么是动态模式？</a:t>
            </a:r>
            <a:endParaRPr lang="zh-CN" altLang="en-US" b="1" spc="100">
              <a:solidFill>
                <a:schemeClr val="bg1"/>
              </a:solidFill>
              <a:uFillTx/>
            </a:endParaRPr>
          </a:p>
        </p:txBody>
      </p:sp>
      <p:sp>
        <p:nvSpPr>
          <p:cNvPr id="4" name="文本框 3"/>
          <p:cNvSpPr txBox="1"/>
          <p:nvPr/>
        </p:nvSpPr>
        <p:spPr>
          <a:xfrm>
            <a:off x="3103880" y="1176020"/>
            <a:ext cx="3421380" cy="275590"/>
          </a:xfrm>
          <a:prstGeom prst="rect">
            <a:avLst/>
          </a:prstGeom>
          <a:noFill/>
        </p:spPr>
        <p:txBody>
          <a:bodyPr wrap="none" rtlCol="0">
            <a:spAutoFit/>
          </a:bodyPr>
          <a:p>
            <a:pPr lvl="0" algn="l">
              <a:buClrTx/>
              <a:buSzTx/>
              <a:buFontTx/>
            </a:pPr>
            <a:r>
              <a:rPr lang="zh-CN" altLang="en-US" sz="1200" b="1" spc="300">
                <a:solidFill>
                  <a:srgbClr val="FE6839"/>
                </a:solidFill>
                <a:uFillTx/>
                <a:sym typeface="+mn-ea"/>
              </a:rPr>
              <a:t>分销商绑定下线后，也可能立即被抢走</a:t>
            </a:r>
            <a:endParaRPr lang="zh-CN" altLang="en-US" sz="1200" b="1" spc="300">
              <a:solidFill>
                <a:srgbClr val="FE6839"/>
              </a:solidFill>
              <a:uFillTx/>
              <a:sym typeface="+mn-ea"/>
            </a:endParaRPr>
          </a:p>
        </p:txBody>
      </p:sp>
      <p:pic>
        <p:nvPicPr>
          <p:cNvPr id="5" name="图片 4" descr="配图2 (1)"/>
          <p:cNvPicPr>
            <a:picLocks noChangeAspect="1"/>
          </p:cNvPicPr>
          <p:nvPr/>
        </p:nvPicPr>
        <p:blipFill>
          <a:blip r:embed="rId1"/>
          <a:stretch>
            <a:fillRect/>
          </a:stretch>
        </p:blipFill>
        <p:spPr>
          <a:xfrm>
            <a:off x="1839595" y="2901315"/>
            <a:ext cx="8926195" cy="34994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84860" y="1562100"/>
            <a:ext cx="2134870"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805815" y="1575435"/>
            <a:ext cx="2113280" cy="368300"/>
          </a:xfrm>
          <a:prstGeom prst="rect">
            <a:avLst/>
          </a:prstGeom>
          <a:noFill/>
        </p:spPr>
        <p:txBody>
          <a:bodyPr wrap="none" rtlCol="0">
            <a:spAutoFit/>
          </a:bodyPr>
          <a:p>
            <a:r>
              <a:rPr lang="zh-CN" altLang="en-US" b="1" spc="100">
                <a:solidFill>
                  <a:schemeClr val="bg1"/>
                </a:solidFill>
                <a:uFillTx/>
              </a:rPr>
              <a:t>动态模式场景案例</a:t>
            </a:r>
            <a:endParaRPr lang="zh-CN" altLang="en-US" b="1" spc="100">
              <a:solidFill>
                <a:schemeClr val="bg1"/>
              </a:solidFill>
              <a:uFillTx/>
            </a:endParaRPr>
          </a:p>
        </p:txBody>
      </p:sp>
      <p:sp>
        <p:nvSpPr>
          <p:cNvPr id="5" name="文本框 4"/>
          <p:cNvSpPr txBox="1"/>
          <p:nvPr/>
        </p:nvSpPr>
        <p:spPr>
          <a:xfrm>
            <a:off x="727075" y="2251710"/>
            <a:ext cx="5970270" cy="1198880"/>
          </a:xfrm>
          <a:prstGeom prst="rect">
            <a:avLst/>
          </a:prstGeom>
          <a:noFill/>
        </p:spPr>
        <p:txBody>
          <a:bodyPr wrap="square" rtlCol="0">
            <a:spAutoFit/>
          </a:bodyPr>
          <a:p>
            <a:pPr lvl="0" algn="l" fontAlgn="auto">
              <a:lnSpc>
                <a:spcPct val="150000"/>
              </a:lnSpc>
              <a:buClrTx/>
              <a:buSzTx/>
              <a:buFontTx/>
            </a:pPr>
            <a:r>
              <a:rPr lang="zh-CN" altLang="en-US" sz="1600" spc="300">
                <a:uFillTx/>
                <a:sym typeface="+mn-ea"/>
              </a:rPr>
              <a:t>张总是一家线上零食商城的老板，以分销模式进行经营，双</a:t>
            </a:r>
            <a:r>
              <a:rPr lang="en-US" altLang="zh-CN" sz="1600" spc="300">
                <a:uFillTx/>
                <a:sym typeface="+mn-ea"/>
              </a:rPr>
              <a:t>11</a:t>
            </a:r>
            <a:r>
              <a:rPr lang="zh-CN" altLang="en-US" sz="1600" spc="300">
                <a:uFillTx/>
                <a:sym typeface="+mn-ea"/>
              </a:rPr>
              <a:t>期间使用分销</a:t>
            </a:r>
            <a:r>
              <a:rPr lang="zh-CN" altLang="en-US" sz="1600" spc="300">
                <a:uFillTx/>
                <a:sym typeface="+mn-ea"/>
              </a:rPr>
              <a:t>动态</a:t>
            </a:r>
            <a:r>
              <a:rPr lang="zh-CN" altLang="en-US" sz="1600" spc="300">
                <a:uFillTx/>
                <a:sym typeface="+mn-ea"/>
              </a:rPr>
              <a:t>模式开启了一场</a:t>
            </a:r>
            <a:r>
              <a:rPr lang="en-US" altLang="zh-CN" sz="1600" spc="300">
                <a:uFillTx/>
                <a:sym typeface="+mn-ea"/>
              </a:rPr>
              <a:t>“</a:t>
            </a:r>
            <a:r>
              <a:rPr lang="zh-CN" altLang="en-US" sz="1600" spc="300">
                <a:uFillTx/>
                <a:sym typeface="+mn-ea"/>
              </a:rPr>
              <a:t>万人赚</a:t>
            </a:r>
            <a:endParaRPr lang="zh-CN" altLang="en-US" sz="1600" spc="300">
              <a:uFillTx/>
              <a:sym typeface="+mn-ea"/>
            </a:endParaRPr>
          </a:p>
          <a:p>
            <a:pPr lvl="0" algn="l" fontAlgn="auto">
              <a:lnSpc>
                <a:spcPct val="150000"/>
              </a:lnSpc>
              <a:buClrTx/>
              <a:buSzTx/>
              <a:buFontTx/>
            </a:pPr>
            <a:r>
              <a:rPr lang="zh-CN" altLang="en-US" sz="1600" spc="300">
                <a:uFillTx/>
                <a:sym typeface="+mn-ea"/>
              </a:rPr>
              <a:t>佣金</a:t>
            </a:r>
            <a:r>
              <a:rPr lang="en-US" altLang="zh-CN" sz="1600" spc="300">
                <a:uFillTx/>
                <a:sym typeface="+mn-ea"/>
              </a:rPr>
              <a:t>”</a:t>
            </a:r>
            <a:r>
              <a:rPr lang="zh-CN" altLang="en-US" sz="1600" spc="300">
                <a:uFillTx/>
                <a:sym typeface="+mn-ea"/>
              </a:rPr>
              <a:t>活动。</a:t>
            </a:r>
            <a:endParaRPr lang="zh-CN" altLang="en-US" sz="1600" spc="300">
              <a:uFillTx/>
              <a:sym typeface="+mn-ea"/>
            </a:endParaRPr>
          </a:p>
        </p:txBody>
      </p:sp>
      <p:pic>
        <p:nvPicPr>
          <p:cNvPr id="8" name="图片 7"/>
          <p:cNvPicPr>
            <a:picLocks noChangeAspect="1"/>
          </p:cNvPicPr>
          <p:nvPr/>
        </p:nvPicPr>
        <p:blipFill>
          <a:blip r:embed="rId1"/>
          <a:stretch>
            <a:fillRect/>
          </a:stretch>
        </p:blipFill>
        <p:spPr>
          <a:xfrm>
            <a:off x="6780530" y="2496185"/>
            <a:ext cx="5160645" cy="2980690"/>
          </a:xfrm>
          <a:prstGeom prst="rect">
            <a:avLst/>
          </a:prstGeom>
        </p:spPr>
      </p:pic>
      <p:sp>
        <p:nvSpPr>
          <p:cNvPr id="4" name="文本框 3"/>
          <p:cNvSpPr txBox="1"/>
          <p:nvPr/>
        </p:nvSpPr>
        <p:spPr>
          <a:xfrm>
            <a:off x="767715" y="3592830"/>
            <a:ext cx="5929630" cy="1568450"/>
          </a:xfrm>
          <a:prstGeom prst="rect">
            <a:avLst/>
          </a:prstGeom>
          <a:noFill/>
        </p:spPr>
        <p:txBody>
          <a:bodyPr wrap="square" rtlCol="0">
            <a:spAutoFit/>
          </a:bodyPr>
          <a:p>
            <a:pPr lvl="0" algn="l">
              <a:lnSpc>
                <a:spcPct val="150000"/>
              </a:lnSpc>
              <a:buClrTx/>
              <a:buSzTx/>
              <a:buFontTx/>
            </a:pPr>
            <a:r>
              <a:rPr lang="zh-CN" altLang="en-US" sz="1600" spc="300">
                <a:uFillTx/>
                <a:sym typeface="+mn-ea"/>
              </a:rPr>
              <a:t>活动期间分销商都不遗余力发展下线，推动活动，</a:t>
            </a:r>
            <a:r>
              <a:rPr lang="zh-CN" altLang="en-US" sz="1600" b="1" spc="300">
                <a:solidFill>
                  <a:srgbClr val="FE6839"/>
                </a:solidFill>
                <a:uFillTx/>
                <a:sym typeface="+mn-ea"/>
              </a:rPr>
              <a:t>会员没有固定的上线，点击哪个分销商的链接下单付款就可立即成为该分销商的下线，赚取佣金</a:t>
            </a:r>
            <a:r>
              <a:rPr lang="zh-CN" altLang="en-US" sz="1600" spc="300">
                <a:uFillTx/>
                <a:sym typeface="+mn-ea"/>
              </a:rPr>
              <a:t>，产品销量大幅提升。</a:t>
            </a:r>
            <a:endParaRPr lang="zh-CN" altLang="en-US" sz="1600" spc="300">
              <a:uFillTx/>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087452" y="1637223"/>
            <a:ext cx="843424" cy="1031097"/>
            <a:chOff x="8753116" y="5544796"/>
            <a:chExt cx="843424" cy="1031097"/>
          </a:xfrm>
        </p:grpSpPr>
        <p:sp>
          <p:nvSpPr>
            <p:cNvPr id="26" name="矩形 25"/>
            <p:cNvSpPr/>
            <p:nvPr/>
          </p:nvSpPr>
          <p:spPr>
            <a:xfrm rot="2578601">
              <a:off x="8753116" y="5684248"/>
              <a:ext cx="554310"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036150" y="5544796"/>
              <a:ext cx="560390" cy="560390"/>
            </a:xfrm>
            <a:prstGeom prst="ellipse">
              <a:avLst/>
            </a:prstGeom>
            <a:gradFill>
              <a:gsLst>
                <a:gs pos="0">
                  <a:srgbClr val="FE6F43"/>
                </a:gs>
                <a:gs pos="100000">
                  <a:srgbClr val="FC825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324039" y="5271763"/>
            <a:ext cx="1011983" cy="1230919"/>
            <a:chOff x="9448967" y="4600037"/>
            <a:chExt cx="830759" cy="1010488"/>
          </a:xfrm>
        </p:grpSpPr>
        <p:sp>
          <p:nvSpPr>
            <p:cNvPr id="29" name="矩形 28"/>
            <p:cNvSpPr/>
            <p:nvPr/>
          </p:nvSpPr>
          <p:spPr>
            <a:xfrm rot="2578601">
              <a:off x="9448967" y="4718880"/>
              <a:ext cx="574424" cy="891645"/>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694032" y="4600037"/>
              <a:ext cx="585694" cy="585694"/>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290219" y="2728537"/>
            <a:ext cx="2663016" cy="2748362"/>
            <a:chOff x="8069427" y="1148405"/>
            <a:chExt cx="3184649" cy="3286712"/>
          </a:xfrm>
        </p:grpSpPr>
        <p:sp>
          <p:nvSpPr>
            <p:cNvPr id="55" name="矩形 54"/>
            <p:cNvSpPr/>
            <p:nvPr/>
          </p:nvSpPr>
          <p:spPr>
            <a:xfrm rot="2578601">
              <a:off x="8069427" y="1940897"/>
              <a:ext cx="2389050"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871412" y="1148405"/>
              <a:ext cx="2382664" cy="2382664"/>
            </a:xfrm>
            <a:prstGeom prst="ellipse">
              <a:avLst/>
            </a:prstGeom>
            <a:gradFill>
              <a:gsLst>
                <a:gs pos="0">
                  <a:srgbClr val="FE6839"/>
                </a:gs>
                <a:gs pos="100000">
                  <a:srgbClr val="FE764C"/>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effectLst>
                    <a:outerShdw blurRad="38100" dist="38100" dir="2700000" algn="tl">
                      <a:srgbClr val="000000">
                        <a:alpha val="43137"/>
                      </a:srgbClr>
                    </a:outerShdw>
                  </a:effectLst>
                  <a:latin typeface="Impact" panose="020B0806030902050204" pitchFamily="34" charset="0"/>
                </a:rPr>
                <a:t>02</a:t>
              </a:r>
              <a:endParaRPr lang="zh-CN" altLang="en-US" sz="5400" dirty="0">
                <a:effectLst>
                  <a:outerShdw blurRad="38100" dist="38100" dir="2700000" algn="tl">
                    <a:srgbClr val="000000">
                      <a:alpha val="43137"/>
                    </a:srgbClr>
                  </a:outerShdw>
                </a:effectLst>
                <a:latin typeface="Impact" panose="020B0806030902050204" pitchFamily="34" charset="0"/>
              </a:endParaRPr>
            </a:p>
          </p:txBody>
        </p:sp>
      </p:grpSp>
      <p:grpSp>
        <p:nvGrpSpPr>
          <p:cNvPr id="57" name="组合 56"/>
          <p:cNvGrpSpPr/>
          <p:nvPr/>
        </p:nvGrpSpPr>
        <p:grpSpPr>
          <a:xfrm>
            <a:off x="710592" y="1502392"/>
            <a:ext cx="1957496" cy="2524774"/>
            <a:chOff x="5750897" y="1773405"/>
            <a:chExt cx="2194152" cy="2830013"/>
          </a:xfrm>
        </p:grpSpPr>
        <p:sp>
          <p:nvSpPr>
            <p:cNvPr id="58" name="矩形 57"/>
            <p:cNvSpPr/>
            <p:nvPr/>
          </p:nvSpPr>
          <p:spPr>
            <a:xfrm rot="2578601">
              <a:off x="5750897" y="2109198"/>
              <a:ext cx="1347406" cy="2494220"/>
            </a:xfrm>
            <a:prstGeom prst="rect">
              <a:avLst/>
            </a:prstGeom>
            <a:gradFill>
              <a:gsLst>
                <a:gs pos="0">
                  <a:schemeClr val="bg1">
                    <a:lumMod val="85000"/>
                  </a:schemeClr>
                </a:gs>
                <a:gs pos="100000">
                  <a:schemeClr val="bg1">
                    <a:lumMod val="8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596750" y="1773405"/>
              <a:ext cx="1348299" cy="1348299"/>
            </a:xfrm>
            <a:prstGeom prst="ellipse">
              <a:avLst/>
            </a:prstGeom>
            <a:gradFill>
              <a:gsLst>
                <a:gs pos="0">
                  <a:schemeClr val="bg1"/>
                </a:gs>
                <a:gs pos="100000">
                  <a:srgbClr val="D4D2D3"/>
                </a:gs>
              </a:gsLst>
              <a:lin ang="8400000" scaled="0"/>
            </a:gradFill>
            <a:ln>
              <a:noFill/>
            </a:ln>
            <a:effectLst>
              <a:outerShdw blurRad="165100" dist="101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6060342" y="2647746"/>
            <a:ext cx="3243580" cy="1014730"/>
          </a:xfrm>
          <a:prstGeom prst="rect">
            <a:avLst/>
          </a:prstGeom>
          <a:noFill/>
        </p:spPr>
        <p:txBody>
          <a:bodyPr wrap="none" rtlCol="0">
            <a:spAutoFit/>
          </a:bodyPr>
          <a:lstStyle/>
          <a:p>
            <a:r>
              <a:rPr lang="zh-CN" altLang="en-US" sz="60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rPr>
              <a:t>竞争模式</a:t>
            </a:r>
            <a:endParaRPr lang="zh-CN" altLang="en-US" sz="6000" b="1" dirty="0" smtClean="0">
              <a:gradFill>
                <a:gsLst>
                  <a:gs pos="0">
                    <a:schemeClr val="tx1">
                      <a:lumMod val="75000"/>
                      <a:lumOff val="25000"/>
                    </a:schemeClr>
                  </a:gs>
                  <a:gs pos="100000">
                    <a:schemeClr val="tx1">
                      <a:lumMod val="95000"/>
                      <a:lumOff val="5000"/>
                    </a:schemeClr>
                  </a:gs>
                </a:gsLst>
                <a:lin ang="5400000" scaled="1"/>
              </a:gradFill>
              <a:effectLst>
                <a:outerShdw blurRad="38100" dist="38100" dir="2700000" algn="tl">
                  <a:srgbClr val="000000">
                    <a:alpha val="25000"/>
                  </a:srgbClr>
                </a:outerShdw>
              </a:effectLst>
              <a:latin typeface="黑体" panose="02010609060101010101" charset="-122"/>
              <a:ea typeface="黑体" panose="02010609060101010101" charset="-122"/>
            </a:endParaRPr>
          </a:p>
        </p:txBody>
      </p:sp>
      <p:cxnSp>
        <p:nvCxnSpPr>
          <p:cNvPr id="71" name="直接连接符 70"/>
          <p:cNvCxnSpPr/>
          <p:nvPr/>
        </p:nvCxnSpPr>
        <p:spPr>
          <a:xfrm>
            <a:off x="6121768" y="3770231"/>
            <a:ext cx="4777484"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122035" y="3970020"/>
            <a:ext cx="5080000" cy="414020"/>
          </a:xfrm>
          <a:prstGeom prst="rect">
            <a:avLst/>
          </a:prstGeom>
          <a:noFill/>
          <a:ln w="9525">
            <a:noFill/>
          </a:ln>
        </p:spPr>
        <p:txBody>
          <a:bodyPr>
            <a:spAutoFit/>
          </a:bodyPr>
          <a:p>
            <a:pPr indent="0" fontAlgn="auto">
              <a:lnSpc>
                <a:spcPct val="150000"/>
              </a:lnSpc>
            </a:pPr>
            <a:r>
              <a:rPr lang="en-US" altLang="zh-CN" sz="1400" b="0" spc="100">
                <a:solidFill>
                  <a:schemeClr val="tx1"/>
                </a:solidFill>
                <a:uFillTx/>
                <a:latin typeface="微软雅黑" panose="020B0503020204020204" charset="-122"/>
                <a:ea typeface="微软雅黑" panose="020B0503020204020204" charset="-122"/>
              </a:rPr>
              <a:t>· </a:t>
            </a:r>
            <a:r>
              <a:rPr lang="zh-CN" altLang="en-US" sz="1400" b="0" spc="100">
                <a:solidFill>
                  <a:schemeClr val="tx1"/>
                </a:solidFill>
                <a:uFillTx/>
                <a:latin typeface="微软雅黑" panose="020B0503020204020204" charset="-122"/>
                <a:ea typeface="微软雅黑" panose="020B0503020204020204" charset="-122"/>
              </a:rPr>
              <a:t>有效增强分销商危机意识，主动维护下线会员</a:t>
            </a:r>
            <a:endParaRPr lang="zh-CN" altLang="en-US" sz="1400" b="0" spc="100">
              <a:solidFill>
                <a:schemeClr val="tx1"/>
              </a:solidFill>
              <a:uFillTx/>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0-#ppt_w/2"/>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12" decel="100000" fill="hold"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750" fill="hold"/>
                                        <p:tgtEl>
                                          <p:spTgt spid="57"/>
                                        </p:tgtEl>
                                        <p:attrNameLst>
                                          <p:attrName>ppt_x</p:attrName>
                                        </p:attrNameLst>
                                      </p:cBhvr>
                                      <p:tavLst>
                                        <p:tav tm="0">
                                          <p:val>
                                            <p:strVal val="0-#ppt_w/2"/>
                                          </p:val>
                                        </p:tav>
                                        <p:tav tm="100000">
                                          <p:val>
                                            <p:strVal val="#ppt_x"/>
                                          </p:val>
                                        </p:tav>
                                      </p:tavLst>
                                    </p:anim>
                                    <p:anim calcmode="lin" valueType="num">
                                      <p:cBhvr additive="base">
                                        <p:cTn id="12" dur="75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0-#ppt_w/2"/>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2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1+#ppt_h/2"/>
                                          </p:val>
                                        </p:tav>
                                        <p:tav tm="100000">
                                          <p:val>
                                            <p:strVal val="#ppt_y"/>
                                          </p:val>
                                        </p:tav>
                                      </p:tavLst>
                                    </p:anim>
                                  </p:childTnLst>
                                </p:cTn>
                              </p:par>
                              <p:par>
                                <p:cTn id="21" presetID="41" presetClass="entr" presetSubtype="0" fill="hold" grpId="0" nodeType="withEffect">
                                  <p:stCondLst>
                                    <p:cond delay="750"/>
                                  </p:stCondLst>
                                  <p:iterate type="lt">
                                    <p:tmPct val="10000"/>
                                  </p:iterate>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0"/>
                                        </p:tgtEl>
                                        <p:attrNameLst>
                                          <p:attrName>ppt_y</p:attrName>
                                        </p:attrNameLst>
                                      </p:cBhvr>
                                      <p:tavLst>
                                        <p:tav tm="0">
                                          <p:val>
                                            <p:strVal val="#ppt_y"/>
                                          </p:val>
                                        </p:tav>
                                        <p:tav tm="100000">
                                          <p:val>
                                            <p:strVal val="#ppt_y"/>
                                          </p:val>
                                        </p:tav>
                                      </p:tavLst>
                                    </p:anim>
                                    <p:anim calcmode="lin" valueType="num">
                                      <p:cBhvr>
                                        <p:cTn id="25"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0"/>
                                        </p:tgtEl>
                                      </p:cBhvr>
                                    </p:animEffect>
                                  </p:childTnLst>
                                </p:cTn>
                              </p:par>
                              <p:par>
                                <p:cTn id="28" presetID="22" presetClass="entr" presetSubtype="8" fill="hold" nodeType="withEffect">
                                  <p:stCondLst>
                                    <p:cond delay="1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矩形 24"/>
          <p:cNvSpPr/>
          <p:nvPr/>
        </p:nvSpPr>
        <p:spPr>
          <a:xfrm>
            <a:off x="740410" y="2441575"/>
            <a:ext cx="10712450" cy="3906520"/>
          </a:xfrm>
          <a:prstGeom prst="rect">
            <a:avLst/>
          </a:prstGeom>
          <a:solidFill>
            <a:srgbClr val="FF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697865" y="1704340"/>
            <a:ext cx="10627995" cy="368300"/>
          </a:xfrm>
          <a:prstGeom prst="rect">
            <a:avLst/>
          </a:prstGeom>
          <a:noFill/>
          <a:ln w="9525">
            <a:noFill/>
          </a:ln>
        </p:spPr>
        <p:txBody>
          <a:bodyPr wrap="square">
            <a:spAutoFit/>
          </a:bodyPr>
          <a:p>
            <a:pPr lvl="0" algn="l">
              <a:lnSpc>
                <a:spcPct val="130000"/>
              </a:lnSpc>
              <a:buClrTx/>
              <a:buSzTx/>
              <a:buFontTx/>
            </a:pPr>
            <a:r>
              <a:rPr lang="zh-CN" sz="1600" spc="300">
                <a:uFillTx/>
                <a:sym typeface="+mn-ea"/>
              </a:rPr>
              <a:t>分销商</a:t>
            </a:r>
            <a:r>
              <a:rPr lang="zh-CN" sz="1600" spc="300">
                <a:uFillTx/>
                <a:sym typeface="+mn-ea"/>
              </a:rPr>
              <a:t>A</a:t>
            </a:r>
            <a:r>
              <a:rPr lang="zh-CN" sz="1600" spc="300">
                <a:uFillTx/>
                <a:sym typeface="+mn-ea"/>
              </a:rPr>
              <a:t>与下线</a:t>
            </a:r>
            <a:r>
              <a:rPr lang="zh-CN" sz="1600" spc="300">
                <a:uFillTx/>
                <a:sym typeface="+mn-ea"/>
              </a:rPr>
              <a:t>B</a:t>
            </a:r>
            <a:r>
              <a:rPr lang="zh-CN" sz="1600" spc="300">
                <a:uFillTx/>
                <a:sym typeface="+mn-ea"/>
              </a:rPr>
              <a:t>绑定关系后，超过设定的保护期时，</a:t>
            </a:r>
            <a:r>
              <a:rPr lang="zh-CN" sz="1600" spc="300">
                <a:uFillTx/>
                <a:sym typeface="+mn-ea"/>
              </a:rPr>
              <a:t>B</a:t>
            </a:r>
            <a:r>
              <a:rPr lang="zh-CN" sz="1600" spc="300">
                <a:uFillTx/>
                <a:sym typeface="+mn-ea"/>
              </a:rPr>
              <a:t>可成为其他分销商的下线，</a:t>
            </a:r>
            <a:r>
              <a:rPr lang="zh-CN" sz="1600" spc="300">
                <a:uFillTx/>
                <a:sym typeface="+mn-ea"/>
              </a:rPr>
              <a:t>AB</a:t>
            </a:r>
            <a:r>
              <a:rPr lang="zh-CN" sz="1600" spc="300">
                <a:uFillTx/>
                <a:sym typeface="+mn-ea"/>
              </a:rPr>
              <a:t>解除绑定关系。</a:t>
            </a:r>
            <a:endParaRPr lang="zh-CN" sz="1600" spc="300">
              <a:uFillTx/>
              <a:sym typeface="+mn-ea"/>
            </a:endParaRPr>
          </a:p>
        </p:txBody>
      </p:sp>
      <p:sp>
        <p:nvSpPr>
          <p:cNvPr id="7" name="圆角矩形 6"/>
          <p:cNvSpPr/>
          <p:nvPr/>
        </p:nvSpPr>
        <p:spPr>
          <a:xfrm>
            <a:off x="784860" y="1157605"/>
            <a:ext cx="2054225" cy="394970"/>
          </a:xfrm>
          <a:prstGeom prst="roundRect">
            <a:avLst/>
          </a:prstGeom>
          <a:solidFill>
            <a:srgbClr val="FE6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05815" y="1170940"/>
            <a:ext cx="2113280" cy="368300"/>
          </a:xfrm>
          <a:prstGeom prst="rect">
            <a:avLst/>
          </a:prstGeom>
          <a:noFill/>
        </p:spPr>
        <p:txBody>
          <a:bodyPr wrap="none" rtlCol="0">
            <a:spAutoFit/>
          </a:bodyPr>
          <a:p>
            <a:r>
              <a:rPr lang="zh-CN" altLang="en-US" b="1" spc="100">
                <a:solidFill>
                  <a:schemeClr val="bg1"/>
                </a:solidFill>
                <a:uFillTx/>
              </a:rPr>
              <a:t>什么是竞争模式？</a:t>
            </a:r>
            <a:endParaRPr lang="zh-CN" altLang="en-US" b="1" spc="100">
              <a:solidFill>
                <a:schemeClr val="bg1"/>
              </a:solidFill>
              <a:uFillTx/>
            </a:endParaRPr>
          </a:p>
        </p:txBody>
      </p:sp>
      <p:sp>
        <p:nvSpPr>
          <p:cNvPr id="3" name="文本框 2"/>
          <p:cNvSpPr txBox="1"/>
          <p:nvPr/>
        </p:nvSpPr>
        <p:spPr>
          <a:xfrm>
            <a:off x="3134360" y="1224915"/>
            <a:ext cx="3040380" cy="275590"/>
          </a:xfrm>
          <a:prstGeom prst="rect">
            <a:avLst/>
          </a:prstGeom>
          <a:noFill/>
        </p:spPr>
        <p:txBody>
          <a:bodyPr wrap="none" rtlCol="0">
            <a:spAutoFit/>
          </a:bodyPr>
          <a:p>
            <a:pPr lvl="0" algn="l">
              <a:buClrTx/>
              <a:buSzTx/>
              <a:buFontTx/>
            </a:pPr>
            <a:r>
              <a:rPr lang="zh-CN" altLang="en-US" sz="1200" b="1" spc="300">
                <a:solidFill>
                  <a:srgbClr val="FE6839"/>
                </a:solidFill>
                <a:uFillTx/>
                <a:sym typeface="+mn-ea"/>
              </a:rPr>
              <a:t>在保护期内，下线会员无法被抢走</a:t>
            </a:r>
            <a:endParaRPr lang="zh-CN" altLang="en-US" sz="1200" b="1" spc="300">
              <a:solidFill>
                <a:srgbClr val="FE6839"/>
              </a:solidFill>
              <a:uFillTx/>
              <a:sym typeface="+mn-ea"/>
            </a:endParaRPr>
          </a:p>
        </p:txBody>
      </p:sp>
      <p:pic>
        <p:nvPicPr>
          <p:cNvPr id="5" name="图片 4" descr="配图3"/>
          <p:cNvPicPr>
            <a:picLocks noChangeAspect="1"/>
          </p:cNvPicPr>
          <p:nvPr/>
        </p:nvPicPr>
        <p:blipFill>
          <a:blip r:embed="rId1"/>
          <a:stretch>
            <a:fillRect/>
          </a:stretch>
        </p:blipFill>
        <p:spPr>
          <a:xfrm>
            <a:off x="1143000" y="2966085"/>
            <a:ext cx="9906635" cy="287782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4400,&quot;width&quot;:136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1659</Words>
  <Application>WPS 演示</Application>
  <PresentationFormat>宽屏</PresentationFormat>
  <Paragraphs>166</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字魂105号-简雅黑</vt:lpstr>
      <vt:lpstr>黑体</vt:lpstr>
      <vt:lpstr>微软雅黑</vt:lpstr>
      <vt:lpstr>Arial</vt:lpstr>
      <vt:lpstr>Impact MT Std</vt:lpstr>
      <vt:lpstr>Calibri</vt:lpstr>
      <vt:lpstr>Impact</vt:lpstr>
      <vt:lpstr>Arial Unicode MS</vt:lpstr>
      <vt:lpstr>字魂105号-简雅黑</vt:lpstr>
      <vt:lpstr>Office 主题</vt:lpstr>
      <vt:lpstr>PowerPoint 演示文稿</vt:lpstr>
      <vt:lpstr>分销基础功能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无二科技</cp:lastModifiedBy>
  <cp:revision>46</cp:revision>
  <dcterms:created xsi:type="dcterms:W3CDTF">2021-10-21T09:08:00Z</dcterms:created>
  <dcterms:modified xsi:type="dcterms:W3CDTF">2021-10-28T15:23:06Z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1955E309CE7B4B3997D792F86FF08210</vt:lpwstr>
  </property>
  <property fmtid="{D5CDD505-2E9C-101B-9397-08002B2CF9AE}" pid="3" name="KSOProductBuildVer">
    <vt:lpwstr>2052-11.1.0.10938</vt:lpwstr>
  </property>
</Properties>
</file>